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.xml" ContentType="application/inkml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9"/>
  </p:notesMasterIdLst>
  <p:sldIdLst>
    <p:sldId id="256" r:id="rId2"/>
    <p:sldId id="281" r:id="rId3"/>
    <p:sldId id="273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4" r:id="rId16"/>
    <p:sldId id="293" r:id="rId17"/>
    <p:sldId id="29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FFD579"/>
    <a:srgbClr val="ECD899"/>
    <a:srgbClr val="9B2C1F"/>
    <a:srgbClr val="E28F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64"/>
    <p:restoredTop sz="96615"/>
  </p:normalViewPr>
  <p:slideViewPr>
    <p:cSldViewPr snapToGrid="0">
      <p:cViewPr varScale="1">
        <p:scale>
          <a:sx n="89" d="100"/>
          <a:sy n="89" d="100"/>
        </p:scale>
        <p:origin x="192" y="1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306D4C-AE0B-4C02-B0A8-7946BBEA5E81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E49DD6EF-312F-4D81-BB22-1468D39E2DA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Background</a:t>
          </a:r>
          <a:r>
            <a:rPr lang="en-US"/>
            <a:t>:</a:t>
          </a:r>
        </a:p>
      </dgm:t>
    </dgm:pt>
    <dgm:pt modelId="{4F539F3D-CDE9-45F6-88EA-8991B62AE8AA}" type="parTrans" cxnId="{1CE2468A-1852-4739-8848-57827E0CC4B4}">
      <dgm:prSet/>
      <dgm:spPr/>
      <dgm:t>
        <a:bodyPr/>
        <a:lstStyle/>
        <a:p>
          <a:endParaRPr lang="en-US"/>
        </a:p>
      </dgm:t>
    </dgm:pt>
    <dgm:pt modelId="{18EB71DC-041D-4752-A040-5D195BA0F18D}" type="sibTrans" cxnId="{1CE2468A-1852-4739-8848-57827E0CC4B4}">
      <dgm:prSet/>
      <dgm:spPr/>
      <dgm:t>
        <a:bodyPr/>
        <a:lstStyle/>
        <a:p>
          <a:endParaRPr lang="en-US"/>
        </a:p>
      </dgm:t>
    </dgm:pt>
    <dgm:pt modelId="{6CB49160-1BF8-45EF-8497-E2E70CAFE56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Brain MRI segmentation is critical for diagnosing and planning treatment for various pathologies.</a:t>
          </a:r>
        </a:p>
      </dgm:t>
    </dgm:pt>
    <dgm:pt modelId="{D6532023-82EA-41EF-AB89-88D67024E3A0}" type="parTrans" cxnId="{48C1DFC3-A393-4283-97B9-E3F70BAD0168}">
      <dgm:prSet/>
      <dgm:spPr/>
      <dgm:t>
        <a:bodyPr/>
        <a:lstStyle/>
        <a:p>
          <a:endParaRPr lang="en-US"/>
        </a:p>
      </dgm:t>
    </dgm:pt>
    <dgm:pt modelId="{AE6E876D-5F58-42C4-A599-E979EE8C7BD2}" type="sibTrans" cxnId="{48C1DFC3-A393-4283-97B9-E3F70BAD0168}">
      <dgm:prSet/>
      <dgm:spPr/>
      <dgm:t>
        <a:bodyPr/>
        <a:lstStyle/>
        <a:p>
          <a:endParaRPr lang="en-US"/>
        </a:p>
      </dgm:t>
    </dgm:pt>
    <dgm:pt modelId="{52E5E242-7315-43D1-8BE3-34CE74A2E7C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Manual segmentation is time-consuming and prone to error; automated methods offer efficiency and reproducibility.</a:t>
          </a:r>
        </a:p>
      </dgm:t>
    </dgm:pt>
    <dgm:pt modelId="{5C313439-CEEC-452F-8524-5AC33A6B4559}" type="parTrans" cxnId="{4CCD87DF-8330-4C49-A426-1218CF89226E}">
      <dgm:prSet/>
      <dgm:spPr/>
      <dgm:t>
        <a:bodyPr/>
        <a:lstStyle/>
        <a:p>
          <a:endParaRPr lang="en-US"/>
        </a:p>
      </dgm:t>
    </dgm:pt>
    <dgm:pt modelId="{09F9B288-25B8-4902-B740-B30210922A57}" type="sibTrans" cxnId="{4CCD87DF-8330-4C49-A426-1218CF89226E}">
      <dgm:prSet/>
      <dgm:spPr/>
      <dgm:t>
        <a:bodyPr/>
        <a:lstStyle/>
        <a:p>
          <a:endParaRPr lang="en-US"/>
        </a:p>
      </dgm:t>
    </dgm:pt>
    <dgm:pt modelId="{FAFB37D3-23B7-43BB-935C-DEBC0C68E7A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Focus of Study</a:t>
          </a:r>
          <a:r>
            <a:rPr lang="en-US"/>
            <a:t>:</a:t>
          </a:r>
        </a:p>
      </dgm:t>
    </dgm:pt>
    <dgm:pt modelId="{E1144C00-4751-4887-8D11-0AAE377FF8CA}" type="parTrans" cxnId="{E9533341-2942-4B06-8BBB-5B7CBB6429A3}">
      <dgm:prSet/>
      <dgm:spPr/>
      <dgm:t>
        <a:bodyPr/>
        <a:lstStyle/>
        <a:p>
          <a:endParaRPr lang="en-US"/>
        </a:p>
      </dgm:t>
    </dgm:pt>
    <dgm:pt modelId="{70808220-03DE-4EC0-9635-03FF5345B8F1}" type="sibTrans" cxnId="{E9533341-2942-4B06-8BBB-5B7CBB6429A3}">
      <dgm:prSet/>
      <dgm:spPr/>
      <dgm:t>
        <a:bodyPr/>
        <a:lstStyle/>
        <a:p>
          <a:endParaRPr lang="en-US"/>
        </a:p>
      </dgm:t>
    </dgm:pt>
    <dgm:pt modelId="{A036285B-C149-49EF-BD67-583AF5D9C7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i="1" dirty="0"/>
            <a:t>Vestibular schwannomas: </a:t>
          </a:r>
          <a:r>
            <a:rPr lang="en-US" dirty="0"/>
            <a:t>Benign tumors on the vestibulocochlear nerve with unique MR imaging features.</a:t>
          </a:r>
        </a:p>
      </dgm:t>
    </dgm:pt>
    <dgm:pt modelId="{46051599-38A2-456E-BD30-FACAAC2D963A}" type="parTrans" cxnId="{DD997116-0133-4956-AF6C-F94EE14CBEB5}">
      <dgm:prSet/>
      <dgm:spPr/>
      <dgm:t>
        <a:bodyPr/>
        <a:lstStyle/>
        <a:p>
          <a:endParaRPr lang="en-US"/>
        </a:p>
      </dgm:t>
    </dgm:pt>
    <dgm:pt modelId="{AD45B954-6AB5-45A6-B70D-549360DBAF11}" type="sibTrans" cxnId="{DD997116-0133-4956-AF6C-F94EE14CBEB5}">
      <dgm:prSet/>
      <dgm:spPr/>
      <dgm:t>
        <a:bodyPr/>
        <a:lstStyle/>
        <a:p>
          <a:endParaRPr lang="en-US"/>
        </a:p>
      </dgm:t>
    </dgm:pt>
    <dgm:pt modelId="{08F81DC1-36B6-4E19-8B22-59A27B7D7E4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i="1" dirty="0"/>
            <a:t>Challenge: </a:t>
          </a:r>
          <a:r>
            <a:rPr lang="en-US" dirty="0"/>
            <a:t>Improve segmentation accuracy using hybrid clustering methods.</a:t>
          </a:r>
        </a:p>
      </dgm:t>
    </dgm:pt>
    <dgm:pt modelId="{7996A60E-6455-4BD6-A390-0C91FBD061CD}" type="parTrans" cxnId="{06AE8F26-5B27-41B9-AECD-C373F503D5E2}">
      <dgm:prSet/>
      <dgm:spPr/>
      <dgm:t>
        <a:bodyPr/>
        <a:lstStyle/>
        <a:p>
          <a:endParaRPr lang="en-US"/>
        </a:p>
      </dgm:t>
    </dgm:pt>
    <dgm:pt modelId="{19D73DBA-1636-4C9E-B667-870B4554EB55}" type="sibTrans" cxnId="{06AE8F26-5B27-41B9-AECD-C373F503D5E2}">
      <dgm:prSet/>
      <dgm:spPr/>
      <dgm:t>
        <a:bodyPr/>
        <a:lstStyle/>
        <a:p>
          <a:endParaRPr lang="en-US"/>
        </a:p>
      </dgm:t>
    </dgm:pt>
    <dgm:pt modelId="{D97029FF-0C63-4565-92C4-3DBB8863A091}" type="pres">
      <dgm:prSet presAssocID="{65306D4C-AE0B-4C02-B0A8-7946BBEA5E81}" presName="root" presStyleCnt="0">
        <dgm:presLayoutVars>
          <dgm:dir/>
          <dgm:resizeHandles val="exact"/>
        </dgm:presLayoutVars>
      </dgm:prSet>
      <dgm:spPr/>
    </dgm:pt>
    <dgm:pt modelId="{9BB08C92-376F-47E7-9C49-6B3222EDB761}" type="pres">
      <dgm:prSet presAssocID="{E49DD6EF-312F-4D81-BB22-1468D39E2DA7}" presName="compNode" presStyleCnt="0"/>
      <dgm:spPr/>
    </dgm:pt>
    <dgm:pt modelId="{A43E2C8E-46B0-4912-8A44-E7C223E27B70}" type="pres">
      <dgm:prSet presAssocID="{E49DD6EF-312F-4D81-BB22-1468D39E2DA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E431D458-816F-4AD2-8203-1CE7D7DE7EA1}" type="pres">
      <dgm:prSet presAssocID="{E49DD6EF-312F-4D81-BB22-1468D39E2DA7}" presName="iconSpace" presStyleCnt="0"/>
      <dgm:spPr/>
    </dgm:pt>
    <dgm:pt modelId="{5BC8BEFE-F9A6-4E14-A9E6-99A0D5E689FC}" type="pres">
      <dgm:prSet presAssocID="{E49DD6EF-312F-4D81-BB22-1468D39E2DA7}" presName="parTx" presStyleLbl="revTx" presStyleIdx="0" presStyleCnt="4">
        <dgm:presLayoutVars>
          <dgm:chMax val="0"/>
          <dgm:chPref val="0"/>
        </dgm:presLayoutVars>
      </dgm:prSet>
      <dgm:spPr/>
    </dgm:pt>
    <dgm:pt modelId="{E2C8F89B-F532-453C-8A0C-02706263BA42}" type="pres">
      <dgm:prSet presAssocID="{E49DD6EF-312F-4D81-BB22-1468D39E2DA7}" presName="txSpace" presStyleCnt="0"/>
      <dgm:spPr/>
    </dgm:pt>
    <dgm:pt modelId="{6BAFDC88-8DDB-400C-B435-85DD947335BA}" type="pres">
      <dgm:prSet presAssocID="{E49DD6EF-312F-4D81-BB22-1468D39E2DA7}" presName="desTx" presStyleLbl="revTx" presStyleIdx="1" presStyleCnt="4">
        <dgm:presLayoutVars/>
      </dgm:prSet>
      <dgm:spPr/>
    </dgm:pt>
    <dgm:pt modelId="{F6F6ABDB-2E07-472C-8B73-4865399B51CD}" type="pres">
      <dgm:prSet presAssocID="{18EB71DC-041D-4752-A040-5D195BA0F18D}" presName="sibTrans" presStyleCnt="0"/>
      <dgm:spPr/>
    </dgm:pt>
    <dgm:pt modelId="{AA99DDD1-E2CD-477B-B45B-A49C0A5537D0}" type="pres">
      <dgm:prSet presAssocID="{FAFB37D3-23B7-43BB-935C-DEBC0C68E7A5}" presName="compNode" presStyleCnt="0"/>
      <dgm:spPr/>
    </dgm:pt>
    <dgm:pt modelId="{63450D93-E466-41E2-B8F2-A22A0D6EF538}" type="pres">
      <dgm:prSet presAssocID="{FAFB37D3-23B7-43BB-935C-DEBC0C68E7A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249E78A5-7C67-426A-9AE7-CDF0F4D7B20B}" type="pres">
      <dgm:prSet presAssocID="{FAFB37D3-23B7-43BB-935C-DEBC0C68E7A5}" presName="iconSpace" presStyleCnt="0"/>
      <dgm:spPr/>
    </dgm:pt>
    <dgm:pt modelId="{0238017C-7070-4EEA-A495-DB9E2CF3C7F2}" type="pres">
      <dgm:prSet presAssocID="{FAFB37D3-23B7-43BB-935C-DEBC0C68E7A5}" presName="parTx" presStyleLbl="revTx" presStyleIdx="2" presStyleCnt="4">
        <dgm:presLayoutVars>
          <dgm:chMax val="0"/>
          <dgm:chPref val="0"/>
        </dgm:presLayoutVars>
      </dgm:prSet>
      <dgm:spPr/>
    </dgm:pt>
    <dgm:pt modelId="{9DB33591-8849-47C1-BBC4-5E6E56FDEF48}" type="pres">
      <dgm:prSet presAssocID="{FAFB37D3-23B7-43BB-935C-DEBC0C68E7A5}" presName="txSpace" presStyleCnt="0"/>
      <dgm:spPr/>
    </dgm:pt>
    <dgm:pt modelId="{71C585BD-4B23-4916-B6F5-A26DA3DBDD1D}" type="pres">
      <dgm:prSet presAssocID="{FAFB37D3-23B7-43BB-935C-DEBC0C68E7A5}" presName="desTx" presStyleLbl="revTx" presStyleIdx="3" presStyleCnt="4">
        <dgm:presLayoutVars/>
      </dgm:prSet>
      <dgm:spPr/>
    </dgm:pt>
  </dgm:ptLst>
  <dgm:cxnLst>
    <dgm:cxn modelId="{DD997116-0133-4956-AF6C-F94EE14CBEB5}" srcId="{FAFB37D3-23B7-43BB-935C-DEBC0C68E7A5}" destId="{A036285B-C149-49EF-BD67-583AF5D9C7FC}" srcOrd="0" destOrd="0" parTransId="{46051599-38A2-456E-BD30-FACAAC2D963A}" sibTransId="{AD45B954-6AB5-45A6-B70D-549360DBAF11}"/>
    <dgm:cxn modelId="{7FF32524-9358-C84B-8657-CB2EA1801FE0}" type="presOf" srcId="{08F81DC1-36B6-4E19-8B22-59A27B7D7E42}" destId="{71C585BD-4B23-4916-B6F5-A26DA3DBDD1D}" srcOrd="0" destOrd="1" presId="urn:microsoft.com/office/officeart/2018/2/layout/IconLabelDescriptionList"/>
    <dgm:cxn modelId="{06AE8F26-5B27-41B9-AECD-C373F503D5E2}" srcId="{FAFB37D3-23B7-43BB-935C-DEBC0C68E7A5}" destId="{08F81DC1-36B6-4E19-8B22-59A27B7D7E42}" srcOrd="1" destOrd="0" parTransId="{7996A60E-6455-4BD6-A390-0C91FBD061CD}" sibTransId="{19D73DBA-1636-4C9E-B667-870B4554EB55}"/>
    <dgm:cxn modelId="{E9533341-2942-4B06-8BBB-5B7CBB6429A3}" srcId="{65306D4C-AE0B-4C02-B0A8-7946BBEA5E81}" destId="{FAFB37D3-23B7-43BB-935C-DEBC0C68E7A5}" srcOrd="1" destOrd="0" parTransId="{E1144C00-4751-4887-8D11-0AAE377FF8CA}" sibTransId="{70808220-03DE-4EC0-9635-03FF5345B8F1}"/>
    <dgm:cxn modelId="{02DDAD51-02EB-174C-B318-CCFC6DEC4398}" type="presOf" srcId="{65306D4C-AE0B-4C02-B0A8-7946BBEA5E81}" destId="{D97029FF-0C63-4565-92C4-3DBB8863A091}" srcOrd="0" destOrd="0" presId="urn:microsoft.com/office/officeart/2018/2/layout/IconLabelDescriptionList"/>
    <dgm:cxn modelId="{BEAC1F56-6825-2543-8DEA-09C599D7891C}" type="presOf" srcId="{FAFB37D3-23B7-43BB-935C-DEBC0C68E7A5}" destId="{0238017C-7070-4EEA-A495-DB9E2CF3C7F2}" srcOrd="0" destOrd="0" presId="urn:microsoft.com/office/officeart/2018/2/layout/IconLabelDescriptionList"/>
    <dgm:cxn modelId="{A09AC176-0F1B-F24F-8DF6-C447A348264F}" type="presOf" srcId="{6CB49160-1BF8-45EF-8497-E2E70CAFE566}" destId="{6BAFDC88-8DDB-400C-B435-85DD947335BA}" srcOrd="0" destOrd="0" presId="urn:microsoft.com/office/officeart/2018/2/layout/IconLabelDescriptionList"/>
    <dgm:cxn modelId="{1CE2468A-1852-4739-8848-57827E0CC4B4}" srcId="{65306D4C-AE0B-4C02-B0A8-7946BBEA5E81}" destId="{E49DD6EF-312F-4D81-BB22-1468D39E2DA7}" srcOrd="0" destOrd="0" parTransId="{4F539F3D-CDE9-45F6-88EA-8991B62AE8AA}" sibTransId="{18EB71DC-041D-4752-A040-5D195BA0F18D}"/>
    <dgm:cxn modelId="{48C1DFC3-A393-4283-97B9-E3F70BAD0168}" srcId="{E49DD6EF-312F-4D81-BB22-1468D39E2DA7}" destId="{6CB49160-1BF8-45EF-8497-E2E70CAFE566}" srcOrd="0" destOrd="0" parTransId="{D6532023-82EA-41EF-AB89-88D67024E3A0}" sibTransId="{AE6E876D-5F58-42C4-A599-E979EE8C7BD2}"/>
    <dgm:cxn modelId="{9D1219D1-088D-4246-96E9-B4AE82CF5D21}" type="presOf" srcId="{52E5E242-7315-43D1-8BE3-34CE74A2E7C3}" destId="{6BAFDC88-8DDB-400C-B435-85DD947335BA}" srcOrd="0" destOrd="1" presId="urn:microsoft.com/office/officeart/2018/2/layout/IconLabelDescriptionList"/>
    <dgm:cxn modelId="{2E6FA5D3-46EF-D043-8C71-897E50BA5A4A}" type="presOf" srcId="{A036285B-C149-49EF-BD67-583AF5D9C7FC}" destId="{71C585BD-4B23-4916-B6F5-A26DA3DBDD1D}" srcOrd="0" destOrd="0" presId="urn:microsoft.com/office/officeart/2018/2/layout/IconLabelDescriptionList"/>
    <dgm:cxn modelId="{4CCD87DF-8330-4C49-A426-1218CF89226E}" srcId="{E49DD6EF-312F-4D81-BB22-1468D39E2DA7}" destId="{52E5E242-7315-43D1-8BE3-34CE74A2E7C3}" srcOrd="1" destOrd="0" parTransId="{5C313439-CEEC-452F-8524-5AC33A6B4559}" sibTransId="{09F9B288-25B8-4902-B740-B30210922A57}"/>
    <dgm:cxn modelId="{51B76EEA-6176-DF41-B2FE-A3B300571914}" type="presOf" srcId="{E49DD6EF-312F-4D81-BB22-1468D39E2DA7}" destId="{5BC8BEFE-F9A6-4E14-A9E6-99A0D5E689FC}" srcOrd="0" destOrd="0" presId="urn:microsoft.com/office/officeart/2018/2/layout/IconLabelDescriptionList"/>
    <dgm:cxn modelId="{C93D58E0-F13E-0544-8906-36E8DBD236F3}" type="presParOf" srcId="{D97029FF-0C63-4565-92C4-3DBB8863A091}" destId="{9BB08C92-376F-47E7-9C49-6B3222EDB761}" srcOrd="0" destOrd="0" presId="urn:microsoft.com/office/officeart/2018/2/layout/IconLabelDescriptionList"/>
    <dgm:cxn modelId="{07C011C2-0D2E-A844-A894-8A2079C3C458}" type="presParOf" srcId="{9BB08C92-376F-47E7-9C49-6B3222EDB761}" destId="{A43E2C8E-46B0-4912-8A44-E7C223E27B70}" srcOrd="0" destOrd="0" presId="urn:microsoft.com/office/officeart/2018/2/layout/IconLabelDescriptionList"/>
    <dgm:cxn modelId="{45747F10-E120-0545-9A81-B19C569C1CAC}" type="presParOf" srcId="{9BB08C92-376F-47E7-9C49-6B3222EDB761}" destId="{E431D458-816F-4AD2-8203-1CE7D7DE7EA1}" srcOrd="1" destOrd="0" presId="urn:microsoft.com/office/officeart/2018/2/layout/IconLabelDescriptionList"/>
    <dgm:cxn modelId="{01856C1F-6305-BD42-BCA1-D17264469579}" type="presParOf" srcId="{9BB08C92-376F-47E7-9C49-6B3222EDB761}" destId="{5BC8BEFE-F9A6-4E14-A9E6-99A0D5E689FC}" srcOrd="2" destOrd="0" presId="urn:microsoft.com/office/officeart/2018/2/layout/IconLabelDescriptionList"/>
    <dgm:cxn modelId="{EB679AE2-A3B6-9643-8CA1-DFE7FCA959CC}" type="presParOf" srcId="{9BB08C92-376F-47E7-9C49-6B3222EDB761}" destId="{E2C8F89B-F532-453C-8A0C-02706263BA42}" srcOrd="3" destOrd="0" presId="urn:microsoft.com/office/officeart/2018/2/layout/IconLabelDescriptionList"/>
    <dgm:cxn modelId="{A0560F8A-67FF-FE43-9262-6FCB10CCBFA1}" type="presParOf" srcId="{9BB08C92-376F-47E7-9C49-6B3222EDB761}" destId="{6BAFDC88-8DDB-400C-B435-85DD947335BA}" srcOrd="4" destOrd="0" presId="urn:microsoft.com/office/officeart/2018/2/layout/IconLabelDescriptionList"/>
    <dgm:cxn modelId="{D324F94D-5D9F-8444-950E-DD91BCA04619}" type="presParOf" srcId="{D97029FF-0C63-4565-92C4-3DBB8863A091}" destId="{F6F6ABDB-2E07-472C-8B73-4865399B51CD}" srcOrd="1" destOrd="0" presId="urn:microsoft.com/office/officeart/2018/2/layout/IconLabelDescriptionList"/>
    <dgm:cxn modelId="{A89FFE7A-5D78-FD4D-B805-2DC3490832BD}" type="presParOf" srcId="{D97029FF-0C63-4565-92C4-3DBB8863A091}" destId="{AA99DDD1-E2CD-477B-B45B-A49C0A5537D0}" srcOrd="2" destOrd="0" presId="urn:microsoft.com/office/officeart/2018/2/layout/IconLabelDescriptionList"/>
    <dgm:cxn modelId="{CEF112D6-1394-6F4E-9EE1-F3AEFD86ACA2}" type="presParOf" srcId="{AA99DDD1-E2CD-477B-B45B-A49C0A5537D0}" destId="{63450D93-E466-41E2-B8F2-A22A0D6EF538}" srcOrd="0" destOrd="0" presId="urn:microsoft.com/office/officeart/2018/2/layout/IconLabelDescriptionList"/>
    <dgm:cxn modelId="{5A52FDB9-6475-7D47-BFEE-9CCAA492E3C3}" type="presParOf" srcId="{AA99DDD1-E2CD-477B-B45B-A49C0A5537D0}" destId="{249E78A5-7C67-426A-9AE7-CDF0F4D7B20B}" srcOrd="1" destOrd="0" presId="urn:microsoft.com/office/officeart/2018/2/layout/IconLabelDescriptionList"/>
    <dgm:cxn modelId="{899AFCF0-53C9-B14A-8719-D03EEB6A5ECD}" type="presParOf" srcId="{AA99DDD1-E2CD-477B-B45B-A49C0A5537D0}" destId="{0238017C-7070-4EEA-A495-DB9E2CF3C7F2}" srcOrd="2" destOrd="0" presId="urn:microsoft.com/office/officeart/2018/2/layout/IconLabelDescriptionList"/>
    <dgm:cxn modelId="{7AED1277-432E-5446-8ECD-79ECE1F6E35E}" type="presParOf" srcId="{AA99DDD1-E2CD-477B-B45B-A49C0A5537D0}" destId="{9DB33591-8849-47C1-BBC4-5E6E56FDEF48}" srcOrd="3" destOrd="0" presId="urn:microsoft.com/office/officeart/2018/2/layout/IconLabelDescriptionList"/>
    <dgm:cxn modelId="{57493A06-CCA6-E74A-9BD1-B4C87DC895B1}" type="presParOf" srcId="{AA99DDD1-E2CD-477B-B45B-A49C0A5537D0}" destId="{71C585BD-4B23-4916-B6F5-A26DA3DBDD1D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883852-FB94-4FC9-B29D-F06201E905D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C02E6B-0ACE-463B-BC7A-6F627DED960E}">
      <dgm:prSet custT="1"/>
      <dgm:spPr/>
      <dgm:t>
        <a:bodyPr/>
        <a:lstStyle/>
        <a:p>
          <a:r>
            <a:rPr lang="en-US" sz="1100" b="1" dirty="0"/>
            <a:t>Step 1: </a:t>
          </a:r>
        </a:p>
        <a:p>
          <a:r>
            <a:rPr lang="en-US" sz="1100" b="1" dirty="0"/>
            <a:t>Fuzzy C-Means (FCM) algorithm</a:t>
          </a:r>
          <a:r>
            <a:rPr lang="en-US" sz="1100" dirty="0"/>
            <a:t>: Probabilistic clustering assigns pixels to clusters with degrees of membership.</a:t>
          </a:r>
        </a:p>
        <a:p>
          <a:r>
            <a:rPr lang="en-US" sz="1050" i="1" dirty="0"/>
            <a:t>*Shortcomings: prone to noise and poor initialization.</a:t>
          </a:r>
        </a:p>
      </dgm:t>
    </dgm:pt>
    <dgm:pt modelId="{F845EE76-5B64-43E1-AE5D-BB27A79C4C36}" type="parTrans" cxnId="{44B0ADB1-F12A-463F-9567-C4486B6847D1}">
      <dgm:prSet/>
      <dgm:spPr/>
      <dgm:t>
        <a:bodyPr/>
        <a:lstStyle/>
        <a:p>
          <a:endParaRPr lang="en-US"/>
        </a:p>
      </dgm:t>
    </dgm:pt>
    <dgm:pt modelId="{3E58831D-BD55-4122-BA63-C80FBB601DAD}" type="sibTrans" cxnId="{44B0ADB1-F12A-463F-9567-C4486B6847D1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554A5950-8221-4A73-A8B4-6DDD74E785E6}">
      <dgm:prSet custT="1"/>
      <dgm:spPr/>
      <dgm:t>
        <a:bodyPr/>
        <a:lstStyle/>
        <a:p>
          <a:r>
            <a:rPr lang="en-US" sz="1100" b="1" dirty="0"/>
            <a:t>Step 2: </a:t>
          </a:r>
        </a:p>
        <a:p>
          <a:r>
            <a:rPr lang="en-US" sz="1100" b="1" dirty="0"/>
            <a:t>Bat Algorithm (BA)</a:t>
          </a:r>
          <a:r>
            <a:rPr lang="en-US" sz="1100" dirty="0"/>
            <a:t>: Inspired by echolocation in bats, optimizes cluster initialization.</a:t>
          </a:r>
        </a:p>
        <a:p>
          <a:r>
            <a:rPr lang="en-US" sz="1050" i="1" dirty="0"/>
            <a:t>*Uses frequency, loudness, and pulse rate to guide optimization.</a:t>
          </a:r>
        </a:p>
        <a:p>
          <a:r>
            <a:rPr lang="en-US" sz="1050" i="1" dirty="0"/>
            <a:t>*Fitness function minimizes intra-cluster distance and maximizes cluster validity.</a:t>
          </a:r>
        </a:p>
      </dgm:t>
    </dgm:pt>
    <dgm:pt modelId="{109456EF-C29A-41C3-9612-30AA8BEFC8AD}" type="parTrans" cxnId="{9B6D1D3B-628E-4B90-B1E1-1EB889FE9C79}">
      <dgm:prSet/>
      <dgm:spPr/>
      <dgm:t>
        <a:bodyPr/>
        <a:lstStyle/>
        <a:p>
          <a:endParaRPr lang="en-US"/>
        </a:p>
      </dgm:t>
    </dgm:pt>
    <dgm:pt modelId="{535ECA3D-8EBA-452F-B1DF-3882D0B6CB53}" type="sibTrans" cxnId="{9B6D1D3B-628E-4B90-B1E1-1EB889FE9C79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197A4C9C-D2A1-4F5B-865E-251AB43CEF5D}">
      <dgm:prSet custT="1"/>
      <dgm:spPr/>
      <dgm:t>
        <a:bodyPr/>
        <a:lstStyle/>
        <a:p>
          <a:r>
            <a:rPr lang="en-US" sz="1100" b="1" dirty="0"/>
            <a:t>Step 3: </a:t>
          </a:r>
        </a:p>
        <a:p>
          <a:r>
            <a:rPr lang="en-US" sz="1100" b="1" dirty="0"/>
            <a:t>Hybrid Approach: </a:t>
          </a:r>
          <a:r>
            <a:rPr lang="en-US" sz="1100" dirty="0"/>
            <a:t>BA initializes clusters for FCM, which refines them for optimal segmentation.</a:t>
          </a:r>
        </a:p>
      </dgm:t>
    </dgm:pt>
    <dgm:pt modelId="{591A3096-EE8E-471B-8113-7D3BEA18EC5E}" type="parTrans" cxnId="{17C5E1F5-3D8C-4DB1-B92E-F7E87CE8E5FE}">
      <dgm:prSet/>
      <dgm:spPr/>
      <dgm:t>
        <a:bodyPr/>
        <a:lstStyle/>
        <a:p>
          <a:endParaRPr lang="en-US"/>
        </a:p>
      </dgm:t>
    </dgm:pt>
    <dgm:pt modelId="{741235B6-484F-459A-8FFF-CDBB0FB04483}" type="sibTrans" cxnId="{17C5E1F5-3D8C-4DB1-B92E-F7E87CE8E5FE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5A21559-0697-3D40-A5F3-5FA475842A01}" type="pres">
      <dgm:prSet presAssocID="{00883852-FB94-4FC9-B29D-F06201E905DD}" presName="linearFlow" presStyleCnt="0">
        <dgm:presLayoutVars>
          <dgm:dir/>
          <dgm:animLvl val="lvl"/>
          <dgm:resizeHandles val="exact"/>
        </dgm:presLayoutVars>
      </dgm:prSet>
      <dgm:spPr/>
    </dgm:pt>
    <dgm:pt modelId="{58DF044F-CC29-CE47-A022-FDAFF91B09BA}" type="pres">
      <dgm:prSet presAssocID="{72C02E6B-0ACE-463B-BC7A-6F627DED960E}" presName="compositeNode" presStyleCnt="0"/>
      <dgm:spPr/>
    </dgm:pt>
    <dgm:pt modelId="{AF6D1F7D-1967-1B41-967B-32CC4EBC49D7}" type="pres">
      <dgm:prSet presAssocID="{72C02E6B-0ACE-463B-BC7A-6F627DED960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26E043E-517E-AB41-96FF-C800D51F879B}" type="pres">
      <dgm:prSet presAssocID="{72C02E6B-0ACE-463B-BC7A-6F627DED960E}" presName="parSh" presStyleCnt="0"/>
      <dgm:spPr/>
    </dgm:pt>
    <dgm:pt modelId="{3C87F3AC-AED3-6C4E-9C1B-BBFB6790D288}" type="pres">
      <dgm:prSet presAssocID="{72C02E6B-0ACE-463B-BC7A-6F627DED960E}" presName="lineNode" presStyleLbl="alignAccFollowNode1" presStyleIdx="0" presStyleCnt="9"/>
      <dgm:spPr/>
    </dgm:pt>
    <dgm:pt modelId="{B9DD74B7-AD74-A144-AA38-952FCA68934C}" type="pres">
      <dgm:prSet presAssocID="{72C02E6B-0ACE-463B-BC7A-6F627DED960E}" presName="lineArrowNode" presStyleLbl="alignAccFollowNode1" presStyleIdx="1" presStyleCnt="9"/>
      <dgm:spPr/>
    </dgm:pt>
    <dgm:pt modelId="{205DCFD8-A900-1346-87C6-E92AA66C54C3}" type="pres">
      <dgm:prSet presAssocID="{3E58831D-BD55-4122-BA63-C80FBB601DAD}" presName="sibTransNodeCircle" presStyleLbl="alignNode1" presStyleIdx="0" presStyleCnt="3">
        <dgm:presLayoutVars>
          <dgm:chMax val="0"/>
          <dgm:bulletEnabled/>
        </dgm:presLayoutVars>
      </dgm:prSet>
      <dgm:spPr/>
    </dgm:pt>
    <dgm:pt modelId="{C81B03B3-30D7-CE4D-A8A9-CF40655EDA06}" type="pres">
      <dgm:prSet presAssocID="{3E58831D-BD55-4122-BA63-C80FBB601DAD}" presName="spacerBetweenCircleAndCallout" presStyleCnt="0">
        <dgm:presLayoutVars/>
      </dgm:prSet>
      <dgm:spPr/>
    </dgm:pt>
    <dgm:pt modelId="{666456DF-D544-AF44-8D5F-8B9182CBF704}" type="pres">
      <dgm:prSet presAssocID="{72C02E6B-0ACE-463B-BC7A-6F627DED960E}" presName="nodeText" presStyleLbl="alignAccFollowNode1" presStyleIdx="2" presStyleCnt="9" custLinFactNeighborX="-16908">
        <dgm:presLayoutVars>
          <dgm:bulletEnabled val="1"/>
        </dgm:presLayoutVars>
      </dgm:prSet>
      <dgm:spPr/>
    </dgm:pt>
    <dgm:pt modelId="{72BE4EA3-49B5-3346-BB6F-0A667CCDC25E}" type="pres">
      <dgm:prSet presAssocID="{3E58831D-BD55-4122-BA63-C80FBB601DAD}" presName="sibTransComposite" presStyleCnt="0"/>
      <dgm:spPr/>
    </dgm:pt>
    <dgm:pt modelId="{05531758-7882-4F4D-BF23-460DB0B8A754}" type="pres">
      <dgm:prSet presAssocID="{554A5950-8221-4A73-A8B4-6DDD74E785E6}" presName="compositeNode" presStyleCnt="0"/>
      <dgm:spPr/>
    </dgm:pt>
    <dgm:pt modelId="{9BB14B09-AF45-0845-A984-89A8128785BC}" type="pres">
      <dgm:prSet presAssocID="{554A5950-8221-4A73-A8B4-6DDD74E785E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D6B3901-031A-DB4B-8A11-5D079380815B}" type="pres">
      <dgm:prSet presAssocID="{554A5950-8221-4A73-A8B4-6DDD74E785E6}" presName="parSh" presStyleCnt="0"/>
      <dgm:spPr/>
    </dgm:pt>
    <dgm:pt modelId="{99A8F45B-E0B5-4649-BE5D-0B8536B89E1D}" type="pres">
      <dgm:prSet presAssocID="{554A5950-8221-4A73-A8B4-6DDD74E785E6}" presName="lineNode" presStyleLbl="alignAccFollowNode1" presStyleIdx="3" presStyleCnt="9"/>
      <dgm:spPr/>
    </dgm:pt>
    <dgm:pt modelId="{9A8BF812-7249-9347-B181-2A680487DDB0}" type="pres">
      <dgm:prSet presAssocID="{554A5950-8221-4A73-A8B4-6DDD74E785E6}" presName="lineArrowNode" presStyleLbl="alignAccFollowNode1" presStyleIdx="4" presStyleCnt="9"/>
      <dgm:spPr/>
    </dgm:pt>
    <dgm:pt modelId="{3E3F3145-9320-0543-9C5B-FD3305DD8F9B}" type="pres">
      <dgm:prSet presAssocID="{535ECA3D-8EBA-452F-B1DF-3882D0B6CB53}" presName="sibTransNodeCircle" presStyleLbl="alignNode1" presStyleIdx="1" presStyleCnt="3">
        <dgm:presLayoutVars>
          <dgm:chMax val="0"/>
          <dgm:bulletEnabled/>
        </dgm:presLayoutVars>
      </dgm:prSet>
      <dgm:spPr/>
    </dgm:pt>
    <dgm:pt modelId="{FE941312-FCA0-4243-AFFC-21626B0E7273}" type="pres">
      <dgm:prSet presAssocID="{535ECA3D-8EBA-452F-B1DF-3882D0B6CB53}" presName="spacerBetweenCircleAndCallout" presStyleCnt="0">
        <dgm:presLayoutVars/>
      </dgm:prSet>
      <dgm:spPr/>
    </dgm:pt>
    <dgm:pt modelId="{D851A7A7-0D89-9A4C-A0EE-A6D249E03879}" type="pres">
      <dgm:prSet presAssocID="{554A5950-8221-4A73-A8B4-6DDD74E785E6}" presName="nodeText" presStyleLbl="alignAccFollowNode1" presStyleIdx="5" presStyleCnt="9">
        <dgm:presLayoutVars>
          <dgm:bulletEnabled val="1"/>
        </dgm:presLayoutVars>
      </dgm:prSet>
      <dgm:spPr/>
    </dgm:pt>
    <dgm:pt modelId="{96050B0B-A3BE-F244-B1E6-B010541ADE95}" type="pres">
      <dgm:prSet presAssocID="{535ECA3D-8EBA-452F-B1DF-3882D0B6CB53}" presName="sibTransComposite" presStyleCnt="0"/>
      <dgm:spPr/>
    </dgm:pt>
    <dgm:pt modelId="{78E3C4D4-7B68-0F4A-A528-36C874A4179D}" type="pres">
      <dgm:prSet presAssocID="{197A4C9C-D2A1-4F5B-865E-251AB43CEF5D}" presName="compositeNode" presStyleCnt="0"/>
      <dgm:spPr/>
    </dgm:pt>
    <dgm:pt modelId="{1313BDA0-68EE-2448-AF33-1A083B4557A2}" type="pres">
      <dgm:prSet presAssocID="{197A4C9C-D2A1-4F5B-865E-251AB43CEF5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4F87BF5-C31F-7542-8B36-D8C3B4025126}" type="pres">
      <dgm:prSet presAssocID="{197A4C9C-D2A1-4F5B-865E-251AB43CEF5D}" presName="parSh" presStyleCnt="0"/>
      <dgm:spPr/>
    </dgm:pt>
    <dgm:pt modelId="{641EA23A-02BA-3246-8431-33F3F2A30F97}" type="pres">
      <dgm:prSet presAssocID="{197A4C9C-D2A1-4F5B-865E-251AB43CEF5D}" presName="lineNode" presStyleLbl="alignAccFollowNode1" presStyleIdx="6" presStyleCnt="9"/>
      <dgm:spPr/>
    </dgm:pt>
    <dgm:pt modelId="{8DE6CFDD-99AA-8241-94CA-3C647C42E311}" type="pres">
      <dgm:prSet presAssocID="{197A4C9C-D2A1-4F5B-865E-251AB43CEF5D}" presName="lineArrowNode" presStyleLbl="alignAccFollowNode1" presStyleIdx="7" presStyleCnt="9"/>
      <dgm:spPr/>
    </dgm:pt>
    <dgm:pt modelId="{7E3D08DD-B4C8-B24B-B868-D17B68759BC2}" type="pres">
      <dgm:prSet presAssocID="{741235B6-484F-459A-8FFF-CDBB0FB04483}" presName="sibTransNodeCircle" presStyleLbl="alignNode1" presStyleIdx="2" presStyleCnt="3">
        <dgm:presLayoutVars>
          <dgm:chMax val="0"/>
          <dgm:bulletEnabled/>
        </dgm:presLayoutVars>
      </dgm:prSet>
      <dgm:spPr/>
    </dgm:pt>
    <dgm:pt modelId="{6E4B89F6-6B2C-EC4C-9B36-0A23CD5578E0}" type="pres">
      <dgm:prSet presAssocID="{741235B6-484F-459A-8FFF-CDBB0FB04483}" presName="spacerBetweenCircleAndCallout" presStyleCnt="0">
        <dgm:presLayoutVars/>
      </dgm:prSet>
      <dgm:spPr/>
    </dgm:pt>
    <dgm:pt modelId="{8DABF152-5FEA-DD4D-95E1-9FB364E0E66B}" type="pres">
      <dgm:prSet presAssocID="{197A4C9C-D2A1-4F5B-865E-251AB43CEF5D}" presName="nodeText" presStyleLbl="alignAccFollowNode1" presStyleIdx="8" presStyleCnt="9">
        <dgm:presLayoutVars>
          <dgm:bulletEnabled val="1"/>
        </dgm:presLayoutVars>
      </dgm:prSet>
      <dgm:spPr/>
    </dgm:pt>
  </dgm:ptLst>
  <dgm:cxnLst>
    <dgm:cxn modelId="{E1ABB40A-DF38-774B-B9BF-0688FB2A8919}" type="presOf" srcId="{3E58831D-BD55-4122-BA63-C80FBB601DAD}" destId="{205DCFD8-A900-1346-87C6-E92AA66C54C3}" srcOrd="0" destOrd="0" presId="urn:microsoft.com/office/officeart/2016/7/layout/LinearArrowProcessNumbered"/>
    <dgm:cxn modelId="{79C1680C-4862-5B4D-BF49-C6458BF7CFFA}" type="presOf" srcId="{00883852-FB94-4FC9-B29D-F06201E905DD}" destId="{C5A21559-0697-3D40-A5F3-5FA475842A01}" srcOrd="0" destOrd="0" presId="urn:microsoft.com/office/officeart/2016/7/layout/LinearArrowProcessNumbered"/>
    <dgm:cxn modelId="{096C5514-B5F4-E946-B0A2-9C0DBF6076CE}" type="presOf" srcId="{72C02E6B-0ACE-463B-BC7A-6F627DED960E}" destId="{666456DF-D544-AF44-8D5F-8B9182CBF704}" srcOrd="0" destOrd="0" presId="urn:microsoft.com/office/officeart/2016/7/layout/LinearArrowProcessNumbered"/>
    <dgm:cxn modelId="{9B6D1D3B-628E-4B90-B1E1-1EB889FE9C79}" srcId="{00883852-FB94-4FC9-B29D-F06201E905DD}" destId="{554A5950-8221-4A73-A8B4-6DDD74E785E6}" srcOrd="1" destOrd="0" parTransId="{109456EF-C29A-41C3-9612-30AA8BEFC8AD}" sibTransId="{535ECA3D-8EBA-452F-B1DF-3882D0B6CB53}"/>
    <dgm:cxn modelId="{148E6DA5-AB06-FC41-9620-6A46D387904C}" type="presOf" srcId="{741235B6-484F-459A-8FFF-CDBB0FB04483}" destId="{7E3D08DD-B4C8-B24B-B868-D17B68759BC2}" srcOrd="0" destOrd="0" presId="urn:microsoft.com/office/officeart/2016/7/layout/LinearArrowProcessNumbered"/>
    <dgm:cxn modelId="{44B0ADB1-F12A-463F-9567-C4486B6847D1}" srcId="{00883852-FB94-4FC9-B29D-F06201E905DD}" destId="{72C02E6B-0ACE-463B-BC7A-6F627DED960E}" srcOrd="0" destOrd="0" parTransId="{F845EE76-5B64-43E1-AE5D-BB27A79C4C36}" sibTransId="{3E58831D-BD55-4122-BA63-C80FBB601DAD}"/>
    <dgm:cxn modelId="{7CDF6CD2-4FB2-4040-832D-2C2FFD6FDB9A}" type="presOf" srcId="{535ECA3D-8EBA-452F-B1DF-3882D0B6CB53}" destId="{3E3F3145-9320-0543-9C5B-FD3305DD8F9B}" srcOrd="0" destOrd="0" presId="urn:microsoft.com/office/officeart/2016/7/layout/LinearArrowProcessNumbered"/>
    <dgm:cxn modelId="{BDD932E8-E539-214D-8F9B-236A5BA98ECA}" type="presOf" srcId="{554A5950-8221-4A73-A8B4-6DDD74E785E6}" destId="{D851A7A7-0D89-9A4C-A0EE-A6D249E03879}" srcOrd="0" destOrd="0" presId="urn:microsoft.com/office/officeart/2016/7/layout/LinearArrowProcessNumbered"/>
    <dgm:cxn modelId="{17C5E1F5-3D8C-4DB1-B92E-F7E87CE8E5FE}" srcId="{00883852-FB94-4FC9-B29D-F06201E905DD}" destId="{197A4C9C-D2A1-4F5B-865E-251AB43CEF5D}" srcOrd="2" destOrd="0" parTransId="{591A3096-EE8E-471B-8113-7D3BEA18EC5E}" sibTransId="{741235B6-484F-459A-8FFF-CDBB0FB04483}"/>
    <dgm:cxn modelId="{304D32FD-5047-6946-8015-B9D73906386B}" type="presOf" srcId="{197A4C9C-D2A1-4F5B-865E-251AB43CEF5D}" destId="{8DABF152-5FEA-DD4D-95E1-9FB364E0E66B}" srcOrd="0" destOrd="0" presId="urn:microsoft.com/office/officeart/2016/7/layout/LinearArrowProcessNumbered"/>
    <dgm:cxn modelId="{0440F590-934E-8D47-A277-0181241DC103}" type="presParOf" srcId="{C5A21559-0697-3D40-A5F3-5FA475842A01}" destId="{58DF044F-CC29-CE47-A022-FDAFF91B09BA}" srcOrd="0" destOrd="0" presId="urn:microsoft.com/office/officeart/2016/7/layout/LinearArrowProcessNumbered"/>
    <dgm:cxn modelId="{A98533D6-F9D0-0546-AAC8-BE18C7675EBD}" type="presParOf" srcId="{58DF044F-CC29-CE47-A022-FDAFF91B09BA}" destId="{AF6D1F7D-1967-1B41-967B-32CC4EBC49D7}" srcOrd="0" destOrd="0" presId="urn:microsoft.com/office/officeart/2016/7/layout/LinearArrowProcessNumbered"/>
    <dgm:cxn modelId="{140DF5A4-AE49-2D42-AE8A-820D7E04E791}" type="presParOf" srcId="{58DF044F-CC29-CE47-A022-FDAFF91B09BA}" destId="{A26E043E-517E-AB41-96FF-C800D51F879B}" srcOrd="1" destOrd="0" presId="urn:microsoft.com/office/officeart/2016/7/layout/LinearArrowProcessNumbered"/>
    <dgm:cxn modelId="{C0988D66-6107-B54A-93CF-B7AABF2E9AF4}" type="presParOf" srcId="{A26E043E-517E-AB41-96FF-C800D51F879B}" destId="{3C87F3AC-AED3-6C4E-9C1B-BBFB6790D288}" srcOrd="0" destOrd="0" presId="urn:microsoft.com/office/officeart/2016/7/layout/LinearArrowProcessNumbered"/>
    <dgm:cxn modelId="{1AC7FB12-27C2-644D-99DB-1B6229F751D7}" type="presParOf" srcId="{A26E043E-517E-AB41-96FF-C800D51F879B}" destId="{B9DD74B7-AD74-A144-AA38-952FCA68934C}" srcOrd="1" destOrd="0" presId="urn:microsoft.com/office/officeart/2016/7/layout/LinearArrowProcessNumbered"/>
    <dgm:cxn modelId="{5F6726A2-B9F8-944C-B237-84C41E912B03}" type="presParOf" srcId="{A26E043E-517E-AB41-96FF-C800D51F879B}" destId="{205DCFD8-A900-1346-87C6-E92AA66C54C3}" srcOrd="2" destOrd="0" presId="urn:microsoft.com/office/officeart/2016/7/layout/LinearArrowProcessNumbered"/>
    <dgm:cxn modelId="{8398D2B8-3055-6F40-A942-DFF79F63FDAB}" type="presParOf" srcId="{A26E043E-517E-AB41-96FF-C800D51F879B}" destId="{C81B03B3-30D7-CE4D-A8A9-CF40655EDA06}" srcOrd="3" destOrd="0" presId="urn:microsoft.com/office/officeart/2016/7/layout/LinearArrowProcessNumbered"/>
    <dgm:cxn modelId="{64AB22EA-6633-CA4C-A47D-2FDC9714A3F2}" type="presParOf" srcId="{58DF044F-CC29-CE47-A022-FDAFF91B09BA}" destId="{666456DF-D544-AF44-8D5F-8B9182CBF704}" srcOrd="2" destOrd="0" presId="urn:microsoft.com/office/officeart/2016/7/layout/LinearArrowProcessNumbered"/>
    <dgm:cxn modelId="{1DB285F8-45E5-2244-ACA9-AE58FFFEE27E}" type="presParOf" srcId="{C5A21559-0697-3D40-A5F3-5FA475842A01}" destId="{72BE4EA3-49B5-3346-BB6F-0A667CCDC25E}" srcOrd="1" destOrd="0" presId="urn:microsoft.com/office/officeart/2016/7/layout/LinearArrowProcessNumbered"/>
    <dgm:cxn modelId="{39EEA024-FBEB-0742-B35A-58AB5E331AE9}" type="presParOf" srcId="{C5A21559-0697-3D40-A5F3-5FA475842A01}" destId="{05531758-7882-4F4D-BF23-460DB0B8A754}" srcOrd="2" destOrd="0" presId="urn:microsoft.com/office/officeart/2016/7/layout/LinearArrowProcessNumbered"/>
    <dgm:cxn modelId="{D3CCF69F-63ED-1449-B515-7969A3A25C39}" type="presParOf" srcId="{05531758-7882-4F4D-BF23-460DB0B8A754}" destId="{9BB14B09-AF45-0845-A984-89A8128785BC}" srcOrd="0" destOrd="0" presId="urn:microsoft.com/office/officeart/2016/7/layout/LinearArrowProcessNumbered"/>
    <dgm:cxn modelId="{39D05CFE-A67D-1944-9706-3743879A5F02}" type="presParOf" srcId="{05531758-7882-4F4D-BF23-460DB0B8A754}" destId="{BD6B3901-031A-DB4B-8A11-5D079380815B}" srcOrd="1" destOrd="0" presId="urn:microsoft.com/office/officeart/2016/7/layout/LinearArrowProcessNumbered"/>
    <dgm:cxn modelId="{69CDA59B-2B67-0949-BF30-E875710DCE2C}" type="presParOf" srcId="{BD6B3901-031A-DB4B-8A11-5D079380815B}" destId="{99A8F45B-E0B5-4649-BE5D-0B8536B89E1D}" srcOrd="0" destOrd="0" presId="urn:microsoft.com/office/officeart/2016/7/layout/LinearArrowProcessNumbered"/>
    <dgm:cxn modelId="{21071DC9-FA46-F54C-A124-CF957AAF4820}" type="presParOf" srcId="{BD6B3901-031A-DB4B-8A11-5D079380815B}" destId="{9A8BF812-7249-9347-B181-2A680487DDB0}" srcOrd="1" destOrd="0" presId="urn:microsoft.com/office/officeart/2016/7/layout/LinearArrowProcessNumbered"/>
    <dgm:cxn modelId="{096F7FEB-9AA8-4143-943C-0B838452F55D}" type="presParOf" srcId="{BD6B3901-031A-DB4B-8A11-5D079380815B}" destId="{3E3F3145-9320-0543-9C5B-FD3305DD8F9B}" srcOrd="2" destOrd="0" presId="urn:microsoft.com/office/officeart/2016/7/layout/LinearArrowProcessNumbered"/>
    <dgm:cxn modelId="{82F857AF-0360-9A4A-9E70-45CE60E40D22}" type="presParOf" srcId="{BD6B3901-031A-DB4B-8A11-5D079380815B}" destId="{FE941312-FCA0-4243-AFFC-21626B0E7273}" srcOrd="3" destOrd="0" presId="urn:microsoft.com/office/officeart/2016/7/layout/LinearArrowProcessNumbered"/>
    <dgm:cxn modelId="{9B19C600-E99B-8642-A4C0-42D40EFFC805}" type="presParOf" srcId="{05531758-7882-4F4D-BF23-460DB0B8A754}" destId="{D851A7A7-0D89-9A4C-A0EE-A6D249E03879}" srcOrd="2" destOrd="0" presId="urn:microsoft.com/office/officeart/2016/7/layout/LinearArrowProcessNumbered"/>
    <dgm:cxn modelId="{75D9A650-4AC9-5443-80E6-E4E4EE50E6B9}" type="presParOf" srcId="{C5A21559-0697-3D40-A5F3-5FA475842A01}" destId="{96050B0B-A3BE-F244-B1E6-B010541ADE95}" srcOrd="3" destOrd="0" presId="urn:microsoft.com/office/officeart/2016/7/layout/LinearArrowProcessNumbered"/>
    <dgm:cxn modelId="{A6C9F1CE-0523-9F40-B778-29E8B8C8434E}" type="presParOf" srcId="{C5A21559-0697-3D40-A5F3-5FA475842A01}" destId="{78E3C4D4-7B68-0F4A-A528-36C874A4179D}" srcOrd="4" destOrd="0" presId="urn:microsoft.com/office/officeart/2016/7/layout/LinearArrowProcessNumbered"/>
    <dgm:cxn modelId="{177A8C6D-7C45-9E43-8825-129043B2B682}" type="presParOf" srcId="{78E3C4D4-7B68-0F4A-A528-36C874A4179D}" destId="{1313BDA0-68EE-2448-AF33-1A083B4557A2}" srcOrd="0" destOrd="0" presId="urn:microsoft.com/office/officeart/2016/7/layout/LinearArrowProcessNumbered"/>
    <dgm:cxn modelId="{88527948-66E2-C945-983F-4DA6DDE671F6}" type="presParOf" srcId="{78E3C4D4-7B68-0F4A-A528-36C874A4179D}" destId="{34F87BF5-C31F-7542-8B36-D8C3B4025126}" srcOrd="1" destOrd="0" presId="urn:microsoft.com/office/officeart/2016/7/layout/LinearArrowProcessNumbered"/>
    <dgm:cxn modelId="{6EF707AC-F33C-9F46-A8F1-8F0C9B1943A3}" type="presParOf" srcId="{34F87BF5-C31F-7542-8B36-D8C3B4025126}" destId="{641EA23A-02BA-3246-8431-33F3F2A30F97}" srcOrd="0" destOrd="0" presId="urn:microsoft.com/office/officeart/2016/7/layout/LinearArrowProcessNumbered"/>
    <dgm:cxn modelId="{11ADB366-B168-D049-9708-A789D72F7F38}" type="presParOf" srcId="{34F87BF5-C31F-7542-8B36-D8C3B4025126}" destId="{8DE6CFDD-99AA-8241-94CA-3C647C42E311}" srcOrd="1" destOrd="0" presId="urn:microsoft.com/office/officeart/2016/7/layout/LinearArrowProcessNumbered"/>
    <dgm:cxn modelId="{D1BFA626-5829-F44F-BEC3-4A5C4F5B20F8}" type="presParOf" srcId="{34F87BF5-C31F-7542-8B36-D8C3B4025126}" destId="{7E3D08DD-B4C8-B24B-B868-D17B68759BC2}" srcOrd="2" destOrd="0" presId="urn:microsoft.com/office/officeart/2016/7/layout/LinearArrowProcessNumbered"/>
    <dgm:cxn modelId="{EBB2B6CB-7351-3443-B6EE-5DE759E351C6}" type="presParOf" srcId="{34F87BF5-C31F-7542-8B36-D8C3B4025126}" destId="{6E4B89F6-6B2C-EC4C-9B36-0A23CD5578E0}" srcOrd="3" destOrd="0" presId="urn:microsoft.com/office/officeart/2016/7/layout/LinearArrowProcessNumbered"/>
    <dgm:cxn modelId="{67C949B4-D733-DB41-9E99-1ADFADCF33DA}" type="presParOf" srcId="{78E3C4D4-7B68-0F4A-A528-36C874A4179D}" destId="{8DABF152-5FEA-DD4D-95E1-9FB364E0E66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F81E9E5-6879-4095-8F33-29C001D0778E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94DECEB-131B-4EC8-9C3E-A582F9EBDDD2}">
      <dgm:prSet custT="1"/>
      <dgm:spPr/>
      <dgm:t>
        <a:bodyPr/>
        <a:lstStyle/>
        <a:p>
          <a:pPr>
            <a:defRPr b="1"/>
          </a:pPr>
          <a:r>
            <a:rPr lang="en-US" sz="3200" b="1" i="0" dirty="0"/>
            <a:t>Observed Issues:</a:t>
          </a:r>
        </a:p>
      </dgm:t>
    </dgm:pt>
    <dgm:pt modelId="{D675C724-D980-41F1-82D4-3EBF8782D129}" type="parTrans" cxnId="{903936FE-EEA7-46E8-9F62-0EBCB9BFBA30}">
      <dgm:prSet/>
      <dgm:spPr/>
      <dgm:t>
        <a:bodyPr/>
        <a:lstStyle/>
        <a:p>
          <a:endParaRPr lang="en-US"/>
        </a:p>
      </dgm:t>
    </dgm:pt>
    <dgm:pt modelId="{E50D741B-9E2A-444A-9133-8764B193823B}" type="sibTrans" cxnId="{903936FE-EEA7-46E8-9F62-0EBCB9BFBA30}">
      <dgm:prSet/>
      <dgm:spPr/>
      <dgm:t>
        <a:bodyPr/>
        <a:lstStyle/>
        <a:p>
          <a:endParaRPr lang="en-US"/>
        </a:p>
      </dgm:t>
    </dgm:pt>
    <dgm:pt modelId="{6D1CFDA6-4DF3-43D3-81AB-8E6A9678B142}">
      <dgm:prSet/>
      <dgm:spPr/>
      <dgm:t>
        <a:bodyPr/>
        <a:lstStyle/>
        <a:p>
          <a:r>
            <a:rPr lang="en-US" i="1" dirty="0"/>
            <a:t>Over-segmentation: </a:t>
          </a:r>
          <a:r>
            <a:rPr lang="en-US" dirty="0"/>
            <a:t>Predicted tumor masks often exceed actual tumor boundaries.</a:t>
          </a:r>
        </a:p>
      </dgm:t>
    </dgm:pt>
    <dgm:pt modelId="{989B95A3-760B-49A0-9A91-F8206287CC5A}" type="parTrans" cxnId="{6E104A54-FD85-407F-BA22-F14B3A27D019}">
      <dgm:prSet/>
      <dgm:spPr/>
      <dgm:t>
        <a:bodyPr/>
        <a:lstStyle/>
        <a:p>
          <a:endParaRPr lang="en-US"/>
        </a:p>
      </dgm:t>
    </dgm:pt>
    <dgm:pt modelId="{2F2FCA18-BC5D-4371-AD8B-E1DC8D909017}" type="sibTrans" cxnId="{6E104A54-FD85-407F-BA22-F14B3A27D019}">
      <dgm:prSet/>
      <dgm:spPr/>
      <dgm:t>
        <a:bodyPr/>
        <a:lstStyle/>
        <a:p>
          <a:endParaRPr lang="en-US"/>
        </a:p>
      </dgm:t>
    </dgm:pt>
    <dgm:pt modelId="{0A7A72FD-367B-408C-BD33-96376BCD1E5C}">
      <dgm:prSet/>
      <dgm:spPr/>
      <dgm:t>
        <a:bodyPr/>
        <a:lstStyle/>
        <a:p>
          <a:r>
            <a:rPr lang="en-US" i="1" dirty="0"/>
            <a:t>Boundary inaccuracies: </a:t>
          </a:r>
          <a:r>
            <a:rPr lang="en-US" dirty="0"/>
            <a:t>Limited precision along irregular edges.</a:t>
          </a:r>
        </a:p>
      </dgm:t>
    </dgm:pt>
    <dgm:pt modelId="{3F3EBAAC-D425-4288-9959-A30EC76C2DA4}" type="parTrans" cxnId="{44BD0FBA-353A-4BAA-B00E-A14B459BFE6E}">
      <dgm:prSet/>
      <dgm:spPr/>
      <dgm:t>
        <a:bodyPr/>
        <a:lstStyle/>
        <a:p>
          <a:endParaRPr lang="en-US"/>
        </a:p>
      </dgm:t>
    </dgm:pt>
    <dgm:pt modelId="{ED03E989-9536-43D0-98C5-0601853863A2}" type="sibTrans" cxnId="{44BD0FBA-353A-4BAA-B00E-A14B459BFE6E}">
      <dgm:prSet/>
      <dgm:spPr/>
      <dgm:t>
        <a:bodyPr/>
        <a:lstStyle/>
        <a:p>
          <a:endParaRPr lang="en-US"/>
        </a:p>
      </dgm:t>
    </dgm:pt>
    <dgm:pt modelId="{BE5DE92F-A15B-420B-B428-B45B041A034A}">
      <dgm:prSet/>
      <dgm:spPr/>
      <dgm:t>
        <a:bodyPr/>
        <a:lstStyle/>
        <a:p>
          <a:r>
            <a:rPr lang="en-US" i="1" dirty="0"/>
            <a:t>Low Positive Predictive Value (PPV): </a:t>
          </a:r>
          <a:r>
            <a:rPr lang="en-US" dirty="0"/>
            <a:t>Only 8% of predicted tumor pixels were accurate.</a:t>
          </a:r>
        </a:p>
      </dgm:t>
    </dgm:pt>
    <dgm:pt modelId="{5E67E993-59AF-44D4-BE1A-BC716A7A3BA7}" type="parTrans" cxnId="{17D6527E-2CDD-465F-B100-212AB9C008B2}">
      <dgm:prSet/>
      <dgm:spPr/>
      <dgm:t>
        <a:bodyPr/>
        <a:lstStyle/>
        <a:p>
          <a:endParaRPr lang="en-US"/>
        </a:p>
      </dgm:t>
    </dgm:pt>
    <dgm:pt modelId="{E14475DC-F1A9-473E-8A34-0D4805D9C893}" type="sibTrans" cxnId="{17D6527E-2CDD-465F-B100-212AB9C008B2}">
      <dgm:prSet/>
      <dgm:spPr/>
      <dgm:t>
        <a:bodyPr/>
        <a:lstStyle/>
        <a:p>
          <a:endParaRPr lang="en-US"/>
        </a:p>
      </dgm:t>
    </dgm:pt>
    <dgm:pt modelId="{0E564E39-51E3-4A8F-8A02-9FA4FE3861EA}">
      <dgm:prSet custT="1"/>
      <dgm:spPr/>
      <dgm:t>
        <a:bodyPr/>
        <a:lstStyle/>
        <a:p>
          <a:pPr>
            <a:defRPr b="1"/>
          </a:pPr>
          <a:r>
            <a:rPr lang="en-US" sz="3200" b="1" dirty="0"/>
            <a:t>Insights</a:t>
          </a:r>
          <a:r>
            <a:rPr lang="en-US" sz="3200" dirty="0"/>
            <a:t>:</a:t>
          </a:r>
        </a:p>
      </dgm:t>
    </dgm:pt>
    <dgm:pt modelId="{BE2DEEFD-9F9A-48AD-8570-50C64DE44EFC}" type="parTrans" cxnId="{15A18FF3-55D0-4501-AB6F-AF17221C66EF}">
      <dgm:prSet/>
      <dgm:spPr/>
      <dgm:t>
        <a:bodyPr/>
        <a:lstStyle/>
        <a:p>
          <a:endParaRPr lang="en-US"/>
        </a:p>
      </dgm:t>
    </dgm:pt>
    <dgm:pt modelId="{EA93A434-521A-462E-A3AB-861624B30E32}" type="sibTrans" cxnId="{15A18FF3-55D0-4501-AB6F-AF17221C66EF}">
      <dgm:prSet/>
      <dgm:spPr/>
      <dgm:t>
        <a:bodyPr/>
        <a:lstStyle/>
        <a:p>
          <a:endParaRPr lang="en-US"/>
        </a:p>
      </dgm:t>
    </dgm:pt>
    <dgm:pt modelId="{B17C3932-B048-4CED-9414-0E77DDA50CFB}">
      <dgm:prSet/>
      <dgm:spPr/>
      <dgm:t>
        <a:bodyPr/>
        <a:lstStyle/>
        <a:p>
          <a:pPr>
            <a:spcBef>
              <a:spcPts val="600"/>
            </a:spcBef>
            <a:spcAft>
              <a:spcPts val="600"/>
            </a:spcAft>
          </a:pPr>
          <a:r>
            <a:rPr lang="en-US" dirty="0"/>
            <a:t>Histogram matching showed limited improvement in results.</a:t>
          </a:r>
        </a:p>
      </dgm:t>
    </dgm:pt>
    <dgm:pt modelId="{53B10CC4-F1A3-4FFF-A471-9AF0CAA4BAF7}" type="parTrans" cxnId="{E890282C-0E7F-4AE1-991E-CC918F76ECA8}">
      <dgm:prSet/>
      <dgm:spPr/>
      <dgm:t>
        <a:bodyPr/>
        <a:lstStyle/>
        <a:p>
          <a:endParaRPr lang="en-US"/>
        </a:p>
      </dgm:t>
    </dgm:pt>
    <dgm:pt modelId="{6A58C3B8-D1D3-4FEA-B44C-59950DA68E74}" type="sibTrans" cxnId="{E890282C-0E7F-4AE1-991E-CC918F76ECA8}">
      <dgm:prSet/>
      <dgm:spPr/>
      <dgm:t>
        <a:bodyPr/>
        <a:lstStyle/>
        <a:p>
          <a:endParaRPr lang="en-US"/>
        </a:p>
      </dgm:t>
    </dgm:pt>
    <dgm:pt modelId="{AF31FEC5-EB83-4C3D-8B59-D04ED94E8B3B}">
      <dgm:prSet/>
      <dgm:spPr/>
      <dgm:t>
        <a:bodyPr/>
        <a:lstStyle/>
        <a:p>
          <a:pPr>
            <a:spcBef>
              <a:spcPts val="600"/>
            </a:spcBef>
            <a:spcAft>
              <a:spcPts val="600"/>
            </a:spcAft>
          </a:pPr>
          <a:r>
            <a:rPr lang="en-US" dirty="0"/>
            <a:t>Reliance on static parameters may reduce adaptability.</a:t>
          </a:r>
        </a:p>
      </dgm:t>
    </dgm:pt>
    <dgm:pt modelId="{E675EE78-9B32-4149-BB8B-6E72DD2DDBBB}" type="parTrans" cxnId="{701764A9-4544-4FAF-84C7-EA3BA0E58000}">
      <dgm:prSet/>
      <dgm:spPr/>
      <dgm:t>
        <a:bodyPr/>
        <a:lstStyle/>
        <a:p>
          <a:endParaRPr lang="en-US"/>
        </a:p>
      </dgm:t>
    </dgm:pt>
    <dgm:pt modelId="{C312365B-F778-4FDC-B675-4894BFBE30D7}" type="sibTrans" cxnId="{701764A9-4544-4FAF-84C7-EA3BA0E58000}">
      <dgm:prSet/>
      <dgm:spPr/>
      <dgm:t>
        <a:bodyPr/>
        <a:lstStyle/>
        <a:p>
          <a:endParaRPr lang="en-US"/>
        </a:p>
      </dgm:t>
    </dgm:pt>
    <dgm:pt modelId="{73F9B728-B6A9-BC44-AC8E-4958121CBFEE}">
      <dgm:prSet/>
      <dgm:spPr/>
      <dgm:t>
        <a:bodyPr/>
        <a:lstStyle/>
        <a:p>
          <a:pPr>
            <a:spcBef>
              <a:spcPts val="600"/>
            </a:spcBef>
            <a:spcAft>
              <a:spcPts val="600"/>
            </a:spcAft>
          </a:pPr>
          <a:endParaRPr lang="en-US" dirty="0"/>
        </a:p>
      </dgm:t>
    </dgm:pt>
    <dgm:pt modelId="{A6592E8C-ABF2-FE4A-9E13-F7FBB7107A07}" type="parTrans" cxnId="{7A8B0FB6-8073-A844-B381-777237FF2635}">
      <dgm:prSet/>
      <dgm:spPr/>
      <dgm:t>
        <a:bodyPr/>
        <a:lstStyle/>
        <a:p>
          <a:endParaRPr lang="en-US"/>
        </a:p>
      </dgm:t>
    </dgm:pt>
    <dgm:pt modelId="{8B566D3F-A6E5-8640-BBE8-7C97E62C9DEA}" type="sibTrans" cxnId="{7A8B0FB6-8073-A844-B381-777237FF2635}">
      <dgm:prSet/>
      <dgm:spPr/>
      <dgm:t>
        <a:bodyPr/>
        <a:lstStyle/>
        <a:p>
          <a:endParaRPr lang="en-US"/>
        </a:p>
      </dgm:t>
    </dgm:pt>
    <dgm:pt modelId="{3ADD87CD-EC44-BE44-9FD1-DBBC5D9252A4}">
      <dgm:prSet/>
      <dgm:spPr/>
      <dgm:t>
        <a:bodyPr/>
        <a:lstStyle/>
        <a:p>
          <a:endParaRPr lang="en-US" dirty="0"/>
        </a:p>
      </dgm:t>
    </dgm:pt>
    <dgm:pt modelId="{F63A5885-434F-DD4B-B00B-46396B5060F4}" type="parTrans" cxnId="{3729367E-F5B5-9E4D-A83A-A9AF98DCB04E}">
      <dgm:prSet/>
      <dgm:spPr/>
      <dgm:t>
        <a:bodyPr/>
        <a:lstStyle/>
        <a:p>
          <a:endParaRPr lang="en-US"/>
        </a:p>
      </dgm:t>
    </dgm:pt>
    <dgm:pt modelId="{B30BC637-F656-534B-A4A6-82D7B9CBEA24}" type="sibTrans" cxnId="{3729367E-F5B5-9E4D-A83A-A9AF98DCB04E}">
      <dgm:prSet/>
      <dgm:spPr/>
      <dgm:t>
        <a:bodyPr/>
        <a:lstStyle/>
        <a:p>
          <a:endParaRPr lang="en-US"/>
        </a:p>
      </dgm:t>
    </dgm:pt>
    <dgm:pt modelId="{C34F48DF-9150-AF4C-9BBD-FED4BE35AE95}">
      <dgm:prSet/>
      <dgm:spPr/>
      <dgm:t>
        <a:bodyPr/>
        <a:lstStyle/>
        <a:p>
          <a:endParaRPr lang="en-US" dirty="0"/>
        </a:p>
      </dgm:t>
    </dgm:pt>
    <dgm:pt modelId="{ED1A770F-70FA-7145-968A-682FE5C6BE00}" type="parTrans" cxnId="{4144B346-D568-814C-9463-6E4AD4C0566A}">
      <dgm:prSet/>
      <dgm:spPr/>
      <dgm:t>
        <a:bodyPr/>
        <a:lstStyle/>
        <a:p>
          <a:endParaRPr lang="en-US"/>
        </a:p>
      </dgm:t>
    </dgm:pt>
    <dgm:pt modelId="{C57C2CEC-DB00-5247-9FC1-967BD381A39D}" type="sibTrans" cxnId="{4144B346-D568-814C-9463-6E4AD4C0566A}">
      <dgm:prSet/>
      <dgm:spPr/>
      <dgm:t>
        <a:bodyPr/>
        <a:lstStyle/>
        <a:p>
          <a:endParaRPr lang="en-US"/>
        </a:p>
      </dgm:t>
    </dgm:pt>
    <dgm:pt modelId="{7C1BF09C-D5B1-F640-ACDC-896273961A39}" type="pres">
      <dgm:prSet presAssocID="{AF81E9E5-6879-4095-8F33-29C001D0778E}" presName="Name0" presStyleCnt="0">
        <dgm:presLayoutVars>
          <dgm:dir/>
          <dgm:animLvl val="lvl"/>
          <dgm:resizeHandles val="exact"/>
        </dgm:presLayoutVars>
      </dgm:prSet>
      <dgm:spPr/>
    </dgm:pt>
    <dgm:pt modelId="{AA676EDD-53BD-844A-8867-43E772A82F49}" type="pres">
      <dgm:prSet presAssocID="{494DECEB-131B-4EC8-9C3E-A582F9EBDDD2}" presName="composite" presStyleCnt="0"/>
      <dgm:spPr/>
    </dgm:pt>
    <dgm:pt modelId="{B324EE98-33F9-7B4C-8078-D7F36E4505BA}" type="pres">
      <dgm:prSet presAssocID="{494DECEB-131B-4EC8-9C3E-A582F9EBDDD2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22CBE6A5-7D3F-9A42-B894-62225DBFFC62}" type="pres">
      <dgm:prSet presAssocID="{494DECEB-131B-4EC8-9C3E-A582F9EBDDD2}" presName="desTx" presStyleLbl="alignAccFollowNode1" presStyleIdx="0" presStyleCnt="2">
        <dgm:presLayoutVars>
          <dgm:bulletEnabled val="1"/>
        </dgm:presLayoutVars>
      </dgm:prSet>
      <dgm:spPr/>
    </dgm:pt>
    <dgm:pt modelId="{4C7E8004-88F3-4942-B962-1999A6932D56}" type="pres">
      <dgm:prSet presAssocID="{E50D741B-9E2A-444A-9133-8764B193823B}" presName="space" presStyleCnt="0"/>
      <dgm:spPr/>
    </dgm:pt>
    <dgm:pt modelId="{559CEB58-557B-164E-8B10-C365F4C8E86E}" type="pres">
      <dgm:prSet presAssocID="{0E564E39-51E3-4A8F-8A02-9FA4FE3861EA}" presName="composite" presStyleCnt="0"/>
      <dgm:spPr/>
    </dgm:pt>
    <dgm:pt modelId="{B092F76F-DACB-CB40-9D9C-1EA09C1A0FA1}" type="pres">
      <dgm:prSet presAssocID="{0E564E39-51E3-4A8F-8A02-9FA4FE3861EA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A2F8D026-09CA-CC4A-A73C-D9826F16BAA2}" type="pres">
      <dgm:prSet presAssocID="{0E564E39-51E3-4A8F-8A02-9FA4FE3861EA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1EFBD007-4DF4-3D40-94AD-A215AA815AC0}" type="presOf" srcId="{494DECEB-131B-4EC8-9C3E-A582F9EBDDD2}" destId="{B324EE98-33F9-7B4C-8078-D7F36E4505BA}" srcOrd="0" destOrd="0" presId="urn:microsoft.com/office/officeart/2005/8/layout/hList1"/>
    <dgm:cxn modelId="{C0957514-8400-FA46-96D2-6307A6F15A20}" type="presOf" srcId="{3ADD87CD-EC44-BE44-9FD1-DBBC5D9252A4}" destId="{22CBE6A5-7D3F-9A42-B894-62225DBFFC62}" srcOrd="0" destOrd="1" presId="urn:microsoft.com/office/officeart/2005/8/layout/hList1"/>
    <dgm:cxn modelId="{4E4F7016-2D1C-B54D-8025-D65825EC0427}" type="presOf" srcId="{AF81E9E5-6879-4095-8F33-29C001D0778E}" destId="{7C1BF09C-D5B1-F640-ACDC-896273961A39}" srcOrd="0" destOrd="0" presId="urn:microsoft.com/office/officeart/2005/8/layout/hList1"/>
    <dgm:cxn modelId="{E890282C-0E7F-4AE1-991E-CC918F76ECA8}" srcId="{0E564E39-51E3-4A8F-8A02-9FA4FE3861EA}" destId="{B17C3932-B048-4CED-9414-0E77DDA50CFB}" srcOrd="0" destOrd="0" parTransId="{53B10CC4-F1A3-4FFF-A471-9AF0CAA4BAF7}" sibTransId="{6A58C3B8-D1D3-4FEA-B44C-59950DA68E74}"/>
    <dgm:cxn modelId="{7A473A3F-2036-0C47-9864-E3C64B1ECBAE}" type="presOf" srcId="{BE5DE92F-A15B-420B-B428-B45B041A034A}" destId="{22CBE6A5-7D3F-9A42-B894-62225DBFFC62}" srcOrd="0" destOrd="4" presId="urn:microsoft.com/office/officeart/2005/8/layout/hList1"/>
    <dgm:cxn modelId="{4144B346-D568-814C-9463-6E4AD4C0566A}" srcId="{494DECEB-131B-4EC8-9C3E-A582F9EBDDD2}" destId="{C34F48DF-9150-AF4C-9BBD-FED4BE35AE95}" srcOrd="3" destOrd="0" parTransId="{ED1A770F-70FA-7145-968A-682FE5C6BE00}" sibTransId="{C57C2CEC-DB00-5247-9FC1-967BD381A39D}"/>
    <dgm:cxn modelId="{6E104A54-FD85-407F-BA22-F14B3A27D019}" srcId="{494DECEB-131B-4EC8-9C3E-A582F9EBDDD2}" destId="{6D1CFDA6-4DF3-43D3-81AB-8E6A9678B142}" srcOrd="0" destOrd="0" parTransId="{989B95A3-760B-49A0-9A91-F8206287CC5A}" sibTransId="{2F2FCA18-BC5D-4371-AD8B-E1DC8D909017}"/>
    <dgm:cxn modelId="{B7FDEB58-A6EC-0F48-868C-9F2A2B1289DE}" type="presOf" srcId="{B17C3932-B048-4CED-9414-0E77DDA50CFB}" destId="{A2F8D026-09CA-CC4A-A73C-D9826F16BAA2}" srcOrd="0" destOrd="0" presId="urn:microsoft.com/office/officeart/2005/8/layout/hList1"/>
    <dgm:cxn modelId="{907D585A-DED4-8D47-A078-A5547CFA7A57}" type="presOf" srcId="{0E564E39-51E3-4A8F-8A02-9FA4FE3861EA}" destId="{B092F76F-DACB-CB40-9D9C-1EA09C1A0FA1}" srcOrd="0" destOrd="0" presId="urn:microsoft.com/office/officeart/2005/8/layout/hList1"/>
    <dgm:cxn modelId="{ABA4AE7B-EA52-EE46-8167-D060F8E1B41D}" type="presOf" srcId="{73F9B728-B6A9-BC44-AC8E-4958121CBFEE}" destId="{A2F8D026-09CA-CC4A-A73C-D9826F16BAA2}" srcOrd="0" destOrd="1" presId="urn:microsoft.com/office/officeart/2005/8/layout/hList1"/>
    <dgm:cxn modelId="{3729367E-F5B5-9E4D-A83A-A9AF98DCB04E}" srcId="{494DECEB-131B-4EC8-9C3E-A582F9EBDDD2}" destId="{3ADD87CD-EC44-BE44-9FD1-DBBC5D9252A4}" srcOrd="1" destOrd="0" parTransId="{F63A5885-434F-DD4B-B00B-46396B5060F4}" sibTransId="{B30BC637-F656-534B-A4A6-82D7B9CBEA24}"/>
    <dgm:cxn modelId="{17D6527E-2CDD-465F-B100-212AB9C008B2}" srcId="{494DECEB-131B-4EC8-9C3E-A582F9EBDDD2}" destId="{BE5DE92F-A15B-420B-B428-B45B041A034A}" srcOrd="4" destOrd="0" parTransId="{5E67E993-59AF-44D4-BE1A-BC716A7A3BA7}" sibTransId="{E14475DC-F1A9-473E-8A34-0D4805D9C893}"/>
    <dgm:cxn modelId="{701764A9-4544-4FAF-84C7-EA3BA0E58000}" srcId="{0E564E39-51E3-4A8F-8A02-9FA4FE3861EA}" destId="{AF31FEC5-EB83-4C3D-8B59-D04ED94E8B3B}" srcOrd="2" destOrd="0" parTransId="{E675EE78-9B32-4149-BB8B-6E72DD2DDBBB}" sibTransId="{C312365B-F778-4FDC-B675-4894BFBE30D7}"/>
    <dgm:cxn modelId="{7A8B0FB6-8073-A844-B381-777237FF2635}" srcId="{0E564E39-51E3-4A8F-8A02-9FA4FE3861EA}" destId="{73F9B728-B6A9-BC44-AC8E-4958121CBFEE}" srcOrd="1" destOrd="0" parTransId="{A6592E8C-ABF2-FE4A-9E13-F7FBB7107A07}" sibTransId="{8B566D3F-A6E5-8640-BBE8-7C97E62C9DEA}"/>
    <dgm:cxn modelId="{44BD0FBA-353A-4BAA-B00E-A14B459BFE6E}" srcId="{494DECEB-131B-4EC8-9C3E-A582F9EBDDD2}" destId="{0A7A72FD-367B-408C-BD33-96376BCD1E5C}" srcOrd="2" destOrd="0" parTransId="{3F3EBAAC-D425-4288-9959-A30EC76C2DA4}" sibTransId="{ED03E989-9536-43D0-98C5-0601853863A2}"/>
    <dgm:cxn modelId="{B29B19D2-39F2-9642-9CD9-D65577882AB4}" type="presOf" srcId="{6D1CFDA6-4DF3-43D3-81AB-8E6A9678B142}" destId="{22CBE6A5-7D3F-9A42-B894-62225DBFFC62}" srcOrd="0" destOrd="0" presId="urn:microsoft.com/office/officeart/2005/8/layout/hList1"/>
    <dgm:cxn modelId="{FAC4BCD7-375D-7F47-B6A8-3F919DD598AB}" type="presOf" srcId="{AF31FEC5-EB83-4C3D-8B59-D04ED94E8B3B}" destId="{A2F8D026-09CA-CC4A-A73C-D9826F16BAA2}" srcOrd="0" destOrd="2" presId="urn:microsoft.com/office/officeart/2005/8/layout/hList1"/>
    <dgm:cxn modelId="{92A70FE8-737E-1645-A5ED-D218C7CBAF54}" type="presOf" srcId="{C34F48DF-9150-AF4C-9BBD-FED4BE35AE95}" destId="{22CBE6A5-7D3F-9A42-B894-62225DBFFC62}" srcOrd="0" destOrd="3" presId="urn:microsoft.com/office/officeart/2005/8/layout/hList1"/>
    <dgm:cxn modelId="{15A18FF3-55D0-4501-AB6F-AF17221C66EF}" srcId="{AF81E9E5-6879-4095-8F33-29C001D0778E}" destId="{0E564E39-51E3-4A8F-8A02-9FA4FE3861EA}" srcOrd="1" destOrd="0" parTransId="{BE2DEEFD-9F9A-48AD-8570-50C64DE44EFC}" sibTransId="{EA93A434-521A-462E-A3AB-861624B30E32}"/>
    <dgm:cxn modelId="{1CB80AFC-AE8E-D04F-8007-5646E15C0843}" type="presOf" srcId="{0A7A72FD-367B-408C-BD33-96376BCD1E5C}" destId="{22CBE6A5-7D3F-9A42-B894-62225DBFFC62}" srcOrd="0" destOrd="2" presId="urn:microsoft.com/office/officeart/2005/8/layout/hList1"/>
    <dgm:cxn modelId="{903936FE-EEA7-46E8-9F62-0EBCB9BFBA30}" srcId="{AF81E9E5-6879-4095-8F33-29C001D0778E}" destId="{494DECEB-131B-4EC8-9C3E-A582F9EBDDD2}" srcOrd="0" destOrd="0" parTransId="{D675C724-D980-41F1-82D4-3EBF8782D129}" sibTransId="{E50D741B-9E2A-444A-9133-8764B193823B}"/>
    <dgm:cxn modelId="{47DA02AB-66DE-C044-B762-E107E0C3C54D}" type="presParOf" srcId="{7C1BF09C-D5B1-F640-ACDC-896273961A39}" destId="{AA676EDD-53BD-844A-8867-43E772A82F49}" srcOrd="0" destOrd="0" presId="urn:microsoft.com/office/officeart/2005/8/layout/hList1"/>
    <dgm:cxn modelId="{C35832EA-F9FF-D940-B770-174C4EB4A9AB}" type="presParOf" srcId="{AA676EDD-53BD-844A-8867-43E772A82F49}" destId="{B324EE98-33F9-7B4C-8078-D7F36E4505BA}" srcOrd="0" destOrd="0" presId="urn:microsoft.com/office/officeart/2005/8/layout/hList1"/>
    <dgm:cxn modelId="{76162450-BBE6-8445-8F68-43E60F9AE61D}" type="presParOf" srcId="{AA676EDD-53BD-844A-8867-43E772A82F49}" destId="{22CBE6A5-7D3F-9A42-B894-62225DBFFC62}" srcOrd="1" destOrd="0" presId="urn:microsoft.com/office/officeart/2005/8/layout/hList1"/>
    <dgm:cxn modelId="{AC72DC49-C592-C640-9575-0404FE843FA2}" type="presParOf" srcId="{7C1BF09C-D5B1-F640-ACDC-896273961A39}" destId="{4C7E8004-88F3-4942-B962-1999A6932D56}" srcOrd="1" destOrd="0" presId="urn:microsoft.com/office/officeart/2005/8/layout/hList1"/>
    <dgm:cxn modelId="{56E56E49-D866-9045-94EE-57874D168F09}" type="presParOf" srcId="{7C1BF09C-D5B1-F640-ACDC-896273961A39}" destId="{559CEB58-557B-164E-8B10-C365F4C8E86E}" srcOrd="2" destOrd="0" presId="urn:microsoft.com/office/officeart/2005/8/layout/hList1"/>
    <dgm:cxn modelId="{7DF62C10-00B2-BE41-A222-4E9DEB49F808}" type="presParOf" srcId="{559CEB58-557B-164E-8B10-C365F4C8E86E}" destId="{B092F76F-DACB-CB40-9D9C-1EA09C1A0FA1}" srcOrd="0" destOrd="0" presId="urn:microsoft.com/office/officeart/2005/8/layout/hList1"/>
    <dgm:cxn modelId="{F4970921-9CF7-D642-8BEF-C59B5C8ECEE1}" type="presParOf" srcId="{559CEB58-557B-164E-8B10-C365F4C8E86E}" destId="{A2F8D026-09CA-CC4A-A73C-D9826F16BAA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112EED1-A420-48F6-BB97-FDBE256727B7}" type="doc">
      <dgm:prSet loTypeId="urn:microsoft.com/office/officeart/2005/8/layout/list1" loCatId="list" qsTypeId="urn:microsoft.com/office/officeart/2005/8/quickstyle/simple5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634C357-98D1-45BF-80AE-C0C8F0561E6A}">
      <dgm:prSet/>
      <dgm:spPr/>
      <dgm:t>
        <a:bodyPr/>
        <a:lstStyle/>
        <a:p>
          <a:r>
            <a:rPr lang="en-US" b="1"/>
            <a:t>Key Findings</a:t>
          </a:r>
          <a:r>
            <a:rPr lang="en-US"/>
            <a:t>:</a:t>
          </a:r>
        </a:p>
      </dgm:t>
    </dgm:pt>
    <dgm:pt modelId="{BF2EC33E-E711-4366-8EE0-47D30371E262}" type="parTrans" cxnId="{AA31B037-5F00-47F5-B05D-93AB7744E715}">
      <dgm:prSet/>
      <dgm:spPr/>
      <dgm:t>
        <a:bodyPr/>
        <a:lstStyle/>
        <a:p>
          <a:endParaRPr lang="en-US"/>
        </a:p>
      </dgm:t>
    </dgm:pt>
    <dgm:pt modelId="{BD707F02-9156-4D12-BA4B-978BEBBD993D}" type="sibTrans" cxnId="{AA31B037-5F00-47F5-B05D-93AB7744E715}">
      <dgm:prSet/>
      <dgm:spPr/>
      <dgm:t>
        <a:bodyPr/>
        <a:lstStyle/>
        <a:p>
          <a:endParaRPr lang="en-US"/>
        </a:p>
      </dgm:t>
    </dgm:pt>
    <dgm:pt modelId="{1BE89538-B0CE-48E7-B822-422406E68791}">
      <dgm:prSet/>
      <dgm:spPr/>
      <dgm:t>
        <a:bodyPr/>
        <a:lstStyle/>
        <a:p>
          <a:r>
            <a:rPr lang="en-US"/>
            <a:t>BAT+FCM improves segmentation accuracy compared to FCM alone.</a:t>
          </a:r>
        </a:p>
      </dgm:t>
    </dgm:pt>
    <dgm:pt modelId="{6D8B0CBA-C0D0-4456-8171-39ABDA47EACD}" type="parTrans" cxnId="{78DD5D2E-CFC5-41CA-8142-6AB6CBD0FAEF}">
      <dgm:prSet/>
      <dgm:spPr/>
      <dgm:t>
        <a:bodyPr/>
        <a:lstStyle/>
        <a:p>
          <a:endParaRPr lang="en-US"/>
        </a:p>
      </dgm:t>
    </dgm:pt>
    <dgm:pt modelId="{C86BBC0B-3AB8-4FE8-9A7D-F15671AFA328}" type="sibTrans" cxnId="{78DD5D2E-CFC5-41CA-8142-6AB6CBD0FAEF}">
      <dgm:prSet/>
      <dgm:spPr/>
      <dgm:t>
        <a:bodyPr/>
        <a:lstStyle/>
        <a:p>
          <a:endParaRPr lang="en-US"/>
        </a:p>
      </dgm:t>
    </dgm:pt>
    <dgm:pt modelId="{CB655528-94E2-4C94-AC5D-CC597A892781}">
      <dgm:prSet/>
      <dgm:spPr/>
      <dgm:t>
        <a:bodyPr/>
        <a:lstStyle/>
        <a:p>
          <a:r>
            <a:rPr lang="en-US"/>
            <a:t>Enhances cluster initialization and reduces noise-related artifacts.</a:t>
          </a:r>
        </a:p>
      </dgm:t>
    </dgm:pt>
    <dgm:pt modelId="{787FAEF8-B2F3-4C5C-80F6-FF0148167F84}" type="parTrans" cxnId="{2444E303-120F-4ADC-86BB-CDA82874ED3B}">
      <dgm:prSet/>
      <dgm:spPr/>
      <dgm:t>
        <a:bodyPr/>
        <a:lstStyle/>
        <a:p>
          <a:endParaRPr lang="en-US"/>
        </a:p>
      </dgm:t>
    </dgm:pt>
    <dgm:pt modelId="{9063D288-BD46-40D7-A792-3A68E4C4ED7A}" type="sibTrans" cxnId="{2444E303-120F-4ADC-86BB-CDA82874ED3B}">
      <dgm:prSet/>
      <dgm:spPr/>
      <dgm:t>
        <a:bodyPr/>
        <a:lstStyle/>
        <a:p>
          <a:endParaRPr lang="en-US"/>
        </a:p>
      </dgm:t>
    </dgm:pt>
    <dgm:pt modelId="{15D42041-9AC2-45E4-BE3C-59C2D46DBCDA}">
      <dgm:prSet/>
      <dgm:spPr/>
      <dgm:t>
        <a:bodyPr/>
        <a:lstStyle/>
        <a:p>
          <a:r>
            <a:rPr lang="en-US"/>
            <a:t>Over-segmentation with poor PPV.</a:t>
          </a:r>
        </a:p>
      </dgm:t>
    </dgm:pt>
    <dgm:pt modelId="{D2EC2A05-E579-445D-94DC-4C4D454B75D0}" type="parTrans" cxnId="{99A048BD-306E-44F8-BBC1-444794693E93}">
      <dgm:prSet/>
      <dgm:spPr/>
      <dgm:t>
        <a:bodyPr/>
        <a:lstStyle/>
        <a:p>
          <a:endParaRPr lang="en-US"/>
        </a:p>
      </dgm:t>
    </dgm:pt>
    <dgm:pt modelId="{E2D2AD1B-8B09-4175-A8E5-2EFD1F1B2565}" type="sibTrans" cxnId="{99A048BD-306E-44F8-BBC1-444794693E93}">
      <dgm:prSet/>
      <dgm:spPr/>
      <dgm:t>
        <a:bodyPr/>
        <a:lstStyle/>
        <a:p>
          <a:endParaRPr lang="en-US"/>
        </a:p>
      </dgm:t>
    </dgm:pt>
    <dgm:pt modelId="{F509AA42-1829-4E84-9AB2-222762BC78D1}">
      <dgm:prSet/>
      <dgm:spPr/>
      <dgm:t>
        <a:bodyPr/>
        <a:lstStyle/>
        <a:p>
          <a:r>
            <a:rPr lang="en-US" b="1" dirty="0"/>
            <a:t>Implications for Clinical Practice</a:t>
          </a:r>
          <a:r>
            <a:rPr lang="en-US" dirty="0"/>
            <a:t>:</a:t>
          </a:r>
        </a:p>
      </dgm:t>
    </dgm:pt>
    <dgm:pt modelId="{B6A38C0C-9173-47FB-A451-E154296F8B46}" type="parTrans" cxnId="{802D1F90-9571-4B4E-BF23-3D9891E75F71}">
      <dgm:prSet/>
      <dgm:spPr/>
      <dgm:t>
        <a:bodyPr/>
        <a:lstStyle/>
        <a:p>
          <a:endParaRPr lang="en-US"/>
        </a:p>
      </dgm:t>
    </dgm:pt>
    <dgm:pt modelId="{830671C2-B3D2-40F8-B778-C5D9D6008328}" type="sibTrans" cxnId="{802D1F90-9571-4B4E-BF23-3D9891E75F71}">
      <dgm:prSet/>
      <dgm:spPr/>
      <dgm:t>
        <a:bodyPr/>
        <a:lstStyle/>
        <a:p>
          <a:endParaRPr lang="en-US"/>
        </a:p>
      </dgm:t>
    </dgm:pt>
    <dgm:pt modelId="{A1AE0FCC-85E5-40B9-9709-38CB6019D104}">
      <dgm:prSet/>
      <dgm:spPr/>
      <dgm:t>
        <a:bodyPr/>
        <a:lstStyle/>
        <a:p>
          <a:r>
            <a:rPr lang="en-US"/>
            <a:t>Supports better treatment planning by improving tumor localization.</a:t>
          </a:r>
        </a:p>
      </dgm:t>
    </dgm:pt>
    <dgm:pt modelId="{FF78CA20-CC74-4149-8C3A-67C0BF8EAC66}" type="parTrans" cxnId="{585314CA-B0B5-4359-84D2-BB9D82DACA87}">
      <dgm:prSet/>
      <dgm:spPr/>
      <dgm:t>
        <a:bodyPr/>
        <a:lstStyle/>
        <a:p>
          <a:endParaRPr lang="en-US"/>
        </a:p>
      </dgm:t>
    </dgm:pt>
    <dgm:pt modelId="{44031D08-D8B6-45A6-BE4C-87B732BEDDD0}" type="sibTrans" cxnId="{585314CA-B0B5-4359-84D2-BB9D82DACA87}">
      <dgm:prSet/>
      <dgm:spPr/>
      <dgm:t>
        <a:bodyPr/>
        <a:lstStyle/>
        <a:p>
          <a:endParaRPr lang="en-US"/>
        </a:p>
      </dgm:t>
    </dgm:pt>
    <dgm:pt modelId="{FE566C82-0667-47DC-8090-5153BCDAC777}">
      <dgm:prSet/>
      <dgm:spPr/>
      <dgm:t>
        <a:bodyPr/>
        <a:lstStyle/>
        <a:p>
          <a:r>
            <a:rPr lang="en-US" dirty="0"/>
            <a:t>Can potentially streamline workflows for radiologists and surgeons.</a:t>
          </a:r>
        </a:p>
      </dgm:t>
    </dgm:pt>
    <dgm:pt modelId="{E36905F4-6B15-4FF7-B6C1-2FF9212D54AC}" type="parTrans" cxnId="{6F9FBE23-3AE8-4FD0-9225-8C6738312951}">
      <dgm:prSet/>
      <dgm:spPr/>
      <dgm:t>
        <a:bodyPr/>
        <a:lstStyle/>
        <a:p>
          <a:endParaRPr lang="en-US"/>
        </a:p>
      </dgm:t>
    </dgm:pt>
    <dgm:pt modelId="{A1BABF6D-EBFE-4B94-8919-38E43D8520E7}" type="sibTrans" cxnId="{6F9FBE23-3AE8-4FD0-9225-8C6738312951}">
      <dgm:prSet/>
      <dgm:spPr/>
      <dgm:t>
        <a:bodyPr/>
        <a:lstStyle/>
        <a:p>
          <a:endParaRPr lang="en-US"/>
        </a:p>
      </dgm:t>
    </dgm:pt>
    <dgm:pt modelId="{1261CEAB-7BFC-439D-A5BC-DA46DFCE8633}">
      <dgm:prSet/>
      <dgm:spPr/>
      <dgm:t>
        <a:bodyPr/>
        <a:lstStyle/>
        <a:p>
          <a:r>
            <a:rPr lang="en-US" b="1"/>
            <a:t>Future Directions</a:t>
          </a:r>
          <a:r>
            <a:rPr lang="en-US"/>
            <a:t>:</a:t>
          </a:r>
        </a:p>
      </dgm:t>
    </dgm:pt>
    <dgm:pt modelId="{F5DFEAD4-B2C8-416F-AAAA-2A73654E0741}" type="parTrans" cxnId="{22C3448E-12CD-4ACA-B668-9D9289454C3C}">
      <dgm:prSet/>
      <dgm:spPr/>
      <dgm:t>
        <a:bodyPr/>
        <a:lstStyle/>
        <a:p>
          <a:endParaRPr lang="en-US"/>
        </a:p>
      </dgm:t>
    </dgm:pt>
    <dgm:pt modelId="{C66D023C-4D08-4173-9713-34B42FE1D05D}" type="sibTrans" cxnId="{22C3448E-12CD-4ACA-B668-9D9289454C3C}">
      <dgm:prSet/>
      <dgm:spPr/>
      <dgm:t>
        <a:bodyPr/>
        <a:lstStyle/>
        <a:p>
          <a:endParaRPr lang="en-US"/>
        </a:p>
      </dgm:t>
    </dgm:pt>
    <dgm:pt modelId="{8C03B535-C9C0-4B3E-8E17-D70E8A389A42}">
      <dgm:prSet/>
      <dgm:spPr/>
      <dgm:t>
        <a:bodyPr/>
        <a:lstStyle/>
        <a:p>
          <a:r>
            <a:rPr lang="en-US" dirty="0"/>
            <a:t>Adaptive parameter tuning.</a:t>
          </a:r>
        </a:p>
      </dgm:t>
    </dgm:pt>
    <dgm:pt modelId="{E4D80525-A64D-4D19-A3BB-C7985C203F9F}" type="parTrans" cxnId="{CA59A5FE-FB7A-4C53-9D17-DD301AEB818C}">
      <dgm:prSet/>
      <dgm:spPr/>
      <dgm:t>
        <a:bodyPr/>
        <a:lstStyle/>
        <a:p>
          <a:endParaRPr lang="en-US"/>
        </a:p>
      </dgm:t>
    </dgm:pt>
    <dgm:pt modelId="{141C26B4-9931-421C-BEAB-E1C4B6185AF3}" type="sibTrans" cxnId="{CA59A5FE-FB7A-4C53-9D17-DD301AEB818C}">
      <dgm:prSet/>
      <dgm:spPr/>
      <dgm:t>
        <a:bodyPr/>
        <a:lstStyle/>
        <a:p>
          <a:endParaRPr lang="en-US"/>
        </a:p>
      </dgm:t>
    </dgm:pt>
    <dgm:pt modelId="{B3C31C8D-DE45-4F0C-A507-1C30533EF3CF}">
      <dgm:prSet/>
      <dgm:spPr/>
      <dgm:t>
        <a:bodyPr/>
        <a:lstStyle/>
        <a:p>
          <a:r>
            <a:rPr lang="en-US" dirty="0"/>
            <a:t>Larger datasets for validation.</a:t>
          </a:r>
        </a:p>
      </dgm:t>
    </dgm:pt>
    <dgm:pt modelId="{3C5A7847-B6D2-4C16-A15E-76EF11F35C95}" type="parTrans" cxnId="{8BAA088D-9272-44B0-8435-4352DA3ADA1F}">
      <dgm:prSet/>
      <dgm:spPr/>
      <dgm:t>
        <a:bodyPr/>
        <a:lstStyle/>
        <a:p>
          <a:endParaRPr lang="en-US"/>
        </a:p>
      </dgm:t>
    </dgm:pt>
    <dgm:pt modelId="{21B51AC1-4A24-4DC2-AEA8-0CF3D52D4469}" type="sibTrans" cxnId="{8BAA088D-9272-44B0-8435-4352DA3ADA1F}">
      <dgm:prSet/>
      <dgm:spPr/>
      <dgm:t>
        <a:bodyPr/>
        <a:lstStyle/>
        <a:p>
          <a:endParaRPr lang="en-US"/>
        </a:p>
      </dgm:t>
    </dgm:pt>
    <dgm:pt modelId="{FADF7D93-F9B2-446E-BC77-B76D201607FC}">
      <dgm:prSet/>
      <dgm:spPr/>
      <dgm:t>
        <a:bodyPr/>
        <a:lstStyle/>
        <a:p>
          <a:r>
            <a:rPr lang="en-US" dirty="0"/>
            <a:t>Explore deep learning models to further enhance performance.</a:t>
          </a:r>
        </a:p>
      </dgm:t>
    </dgm:pt>
    <dgm:pt modelId="{F8D4BAC7-5B88-4FA2-B115-D1F6B04B2410}" type="parTrans" cxnId="{8A080152-E4E6-426E-A804-B3A6A13C6DDE}">
      <dgm:prSet/>
      <dgm:spPr/>
      <dgm:t>
        <a:bodyPr/>
        <a:lstStyle/>
        <a:p>
          <a:endParaRPr lang="en-US"/>
        </a:p>
      </dgm:t>
    </dgm:pt>
    <dgm:pt modelId="{2787350B-FD39-4176-994F-42EFD312F25D}" type="sibTrans" cxnId="{8A080152-E4E6-426E-A804-B3A6A13C6DDE}">
      <dgm:prSet/>
      <dgm:spPr/>
      <dgm:t>
        <a:bodyPr/>
        <a:lstStyle/>
        <a:p>
          <a:endParaRPr lang="en-US"/>
        </a:p>
      </dgm:t>
    </dgm:pt>
    <dgm:pt modelId="{9FDA99DE-4AF4-6243-9E10-78E2F2EB9A2C}" type="pres">
      <dgm:prSet presAssocID="{8112EED1-A420-48F6-BB97-FDBE256727B7}" presName="linear" presStyleCnt="0">
        <dgm:presLayoutVars>
          <dgm:dir/>
          <dgm:animLvl val="lvl"/>
          <dgm:resizeHandles val="exact"/>
        </dgm:presLayoutVars>
      </dgm:prSet>
      <dgm:spPr/>
    </dgm:pt>
    <dgm:pt modelId="{19E6227C-607A-4646-AEA6-2BA96C3A08CA}" type="pres">
      <dgm:prSet presAssocID="{1634C357-98D1-45BF-80AE-C0C8F0561E6A}" presName="parentLin" presStyleCnt="0"/>
      <dgm:spPr/>
    </dgm:pt>
    <dgm:pt modelId="{F1DEC63A-9C64-BD41-9294-F00A2CCC6B1C}" type="pres">
      <dgm:prSet presAssocID="{1634C357-98D1-45BF-80AE-C0C8F0561E6A}" presName="parentLeftMargin" presStyleLbl="node1" presStyleIdx="0" presStyleCnt="3"/>
      <dgm:spPr/>
    </dgm:pt>
    <dgm:pt modelId="{33DB6842-451D-6D4F-8039-BEBA9DE74759}" type="pres">
      <dgm:prSet presAssocID="{1634C357-98D1-45BF-80AE-C0C8F0561E6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8BE0F96-454D-094B-AEB9-0F60F59A170D}" type="pres">
      <dgm:prSet presAssocID="{1634C357-98D1-45BF-80AE-C0C8F0561E6A}" presName="negativeSpace" presStyleCnt="0"/>
      <dgm:spPr/>
    </dgm:pt>
    <dgm:pt modelId="{F3134366-3CB3-6E46-B7AE-E3E603642CE0}" type="pres">
      <dgm:prSet presAssocID="{1634C357-98D1-45BF-80AE-C0C8F0561E6A}" presName="childText" presStyleLbl="conFgAcc1" presStyleIdx="0" presStyleCnt="3">
        <dgm:presLayoutVars>
          <dgm:bulletEnabled val="1"/>
        </dgm:presLayoutVars>
      </dgm:prSet>
      <dgm:spPr/>
    </dgm:pt>
    <dgm:pt modelId="{B19CD8DC-D161-BE4A-89B9-835AC939E3C9}" type="pres">
      <dgm:prSet presAssocID="{BD707F02-9156-4D12-BA4B-978BEBBD993D}" presName="spaceBetweenRectangles" presStyleCnt="0"/>
      <dgm:spPr/>
    </dgm:pt>
    <dgm:pt modelId="{E221597B-2DB8-8A40-90C4-E7CA7512E003}" type="pres">
      <dgm:prSet presAssocID="{1261CEAB-7BFC-439D-A5BC-DA46DFCE8633}" presName="parentLin" presStyleCnt="0"/>
      <dgm:spPr/>
    </dgm:pt>
    <dgm:pt modelId="{443D6A6E-8C12-2D47-8B94-1D0CFD5FE28A}" type="pres">
      <dgm:prSet presAssocID="{1261CEAB-7BFC-439D-A5BC-DA46DFCE8633}" presName="parentLeftMargin" presStyleLbl="node1" presStyleIdx="0" presStyleCnt="3"/>
      <dgm:spPr/>
    </dgm:pt>
    <dgm:pt modelId="{B55FEDCE-6F85-6848-BD87-E5E4B585455C}" type="pres">
      <dgm:prSet presAssocID="{1261CEAB-7BFC-439D-A5BC-DA46DFCE863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EF07485-DF8F-A842-9B32-79C6378FA3C6}" type="pres">
      <dgm:prSet presAssocID="{1261CEAB-7BFC-439D-A5BC-DA46DFCE8633}" presName="negativeSpace" presStyleCnt="0"/>
      <dgm:spPr/>
    </dgm:pt>
    <dgm:pt modelId="{AB36018F-F536-BD42-834B-D65DB2AFB17A}" type="pres">
      <dgm:prSet presAssocID="{1261CEAB-7BFC-439D-A5BC-DA46DFCE8633}" presName="childText" presStyleLbl="conFgAcc1" presStyleIdx="1" presStyleCnt="3">
        <dgm:presLayoutVars>
          <dgm:bulletEnabled val="1"/>
        </dgm:presLayoutVars>
      </dgm:prSet>
      <dgm:spPr/>
    </dgm:pt>
    <dgm:pt modelId="{CB65144A-2DE5-A74A-9FD1-A1CF375CDAFE}" type="pres">
      <dgm:prSet presAssocID="{C66D023C-4D08-4173-9713-34B42FE1D05D}" presName="spaceBetweenRectangles" presStyleCnt="0"/>
      <dgm:spPr/>
    </dgm:pt>
    <dgm:pt modelId="{CA345F22-9DDF-3043-8171-C4B5E00240C1}" type="pres">
      <dgm:prSet presAssocID="{F509AA42-1829-4E84-9AB2-222762BC78D1}" presName="parentLin" presStyleCnt="0"/>
      <dgm:spPr/>
    </dgm:pt>
    <dgm:pt modelId="{4F694941-CFCF-EE44-8C8C-19F2A4587266}" type="pres">
      <dgm:prSet presAssocID="{F509AA42-1829-4E84-9AB2-222762BC78D1}" presName="parentLeftMargin" presStyleLbl="node1" presStyleIdx="1" presStyleCnt="3"/>
      <dgm:spPr/>
    </dgm:pt>
    <dgm:pt modelId="{957ABA06-E462-474C-A1EA-97B8620A6273}" type="pres">
      <dgm:prSet presAssocID="{F509AA42-1829-4E84-9AB2-222762BC78D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6144128-4737-2B43-9023-A5D2F636A8FE}" type="pres">
      <dgm:prSet presAssocID="{F509AA42-1829-4E84-9AB2-222762BC78D1}" presName="negativeSpace" presStyleCnt="0"/>
      <dgm:spPr/>
    </dgm:pt>
    <dgm:pt modelId="{A049485B-E383-5F41-804B-AA77165143A1}" type="pres">
      <dgm:prSet presAssocID="{F509AA42-1829-4E84-9AB2-222762BC78D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02BA303-0108-294D-BECB-BA938FAE4DA6}" type="presOf" srcId="{1261CEAB-7BFC-439D-A5BC-DA46DFCE8633}" destId="{B55FEDCE-6F85-6848-BD87-E5E4B585455C}" srcOrd="1" destOrd="0" presId="urn:microsoft.com/office/officeart/2005/8/layout/list1"/>
    <dgm:cxn modelId="{2444E303-120F-4ADC-86BB-CDA82874ED3B}" srcId="{1634C357-98D1-45BF-80AE-C0C8F0561E6A}" destId="{CB655528-94E2-4C94-AC5D-CC597A892781}" srcOrd="1" destOrd="0" parTransId="{787FAEF8-B2F3-4C5C-80F6-FF0148167F84}" sibTransId="{9063D288-BD46-40D7-A792-3A68E4C4ED7A}"/>
    <dgm:cxn modelId="{6F9FBE23-3AE8-4FD0-9225-8C6738312951}" srcId="{F509AA42-1829-4E84-9AB2-222762BC78D1}" destId="{FE566C82-0667-47DC-8090-5153BCDAC777}" srcOrd="1" destOrd="0" parTransId="{E36905F4-6B15-4FF7-B6C1-2FF9212D54AC}" sibTransId="{A1BABF6D-EBFE-4B94-8919-38E43D8520E7}"/>
    <dgm:cxn modelId="{C4B1D524-B381-B84A-9F91-525F5902105C}" type="presOf" srcId="{15D42041-9AC2-45E4-BE3C-59C2D46DBCDA}" destId="{F3134366-3CB3-6E46-B7AE-E3E603642CE0}" srcOrd="0" destOrd="2" presId="urn:microsoft.com/office/officeart/2005/8/layout/list1"/>
    <dgm:cxn modelId="{78DD5D2E-CFC5-41CA-8142-6AB6CBD0FAEF}" srcId="{1634C357-98D1-45BF-80AE-C0C8F0561E6A}" destId="{1BE89538-B0CE-48E7-B822-422406E68791}" srcOrd="0" destOrd="0" parTransId="{6D8B0CBA-C0D0-4456-8171-39ABDA47EACD}" sibTransId="{C86BBC0B-3AB8-4FE8-9A7D-F15671AFA328}"/>
    <dgm:cxn modelId="{4DF97832-DAB8-DC45-BF4A-B73A3FDD6473}" type="presOf" srcId="{FADF7D93-F9B2-446E-BC77-B76D201607FC}" destId="{AB36018F-F536-BD42-834B-D65DB2AFB17A}" srcOrd="0" destOrd="1" presId="urn:microsoft.com/office/officeart/2005/8/layout/list1"/>
    <dgm:cxn modelId="{A020E436-687B-CC41-88A5-D20ECBA89B6F}" type="presOf" srcId="{B3C31C8D-DE45-4F0C-A507-1C30533EF3CF}" destId="{AB36018F-F536-BD42-834B-D65DB2AFB17A}" srcOrd="0" destOrd="2" presId="urn:microsoft.com/office/officeart/2005/8/layout/list1"/>
    <dgm:cxn modelId="{AA31B037-5F00-47F5-B05D-93AB7744E715}" srcId="{8112EED1-A420-48F6-BB97-FDBE256727B7}" destId="{1634C357-98D1-45BF-80AE-C0C8F0561E6A}" srcOrd="0" destOrd="0" parTransId="{BF2EC33E-E711-4366-8EE0-47D30371E262}" sibTransId="{BD707F02-9156-4D12-BA4B-978BEBBD993D}"/>
    <dgm:cxn modelId="{8A080152-E4E6-426E-A804-B3A6A13C6DDE}" srcId="{1261CEAB-7BFC-439D-A5BC-DA46DFCE8633}" destId="{FADF7D93-F9B2-446E-BC77-B76D201607FC}" srcOrd="1" destOrd="0" parTransId="{F8D4BAC7-5B88-4FA2-B115-D1F6B04B2410}" sibTransId="{2787350B-FD39-4176-994F-42EFD312F25D}"/>
    <dgm:cxn modelId="{03C0A97E-C3EA-BC4F-BB7A-53AB10D860EE}" type="presOf" srcId="{FE566C82-0667-47DC-8090-5153BCDAC777}" destId="{A049485B-E383-5F41-804B-AA77165143A1}" srcOrd="0" destOrd="1" presId="urn:microsoft.com/office/officeart/2005/8/layout/list1"/>
    <dgm:cxn modelId="{92FD7D86-1263-6B41-938B-D692E22A88F6}" type="presOf" srcId="{8C03B535-C9C0-4B3E-8E17-D70E8A389A42}" destId="{AB36018F-F536-BD42-834B-D65DB2AFB17A}" srcOrd="0" destOrd="0" presId="urn:microsoft.com/office/officeart/2005/8/layout/list1"/>
    <dgm:cxn modelId="{C38C6989-AB0E-8F44-9360-8BEF29D55455}" type="presOf" srcId="{1634C357-98D1-45BF-80AE-C0C8F0561E6A}" destId="{33DB6842-451D-6D4F-8039-BEBA9DE74759}" srcOrd="1" destOrd="0" presId="urn:microsoft.com/office/officeart/2005/8/layout/list1"/>
    <dgm:cxn modelId="{8BAA088D-9272-44B0-8435-4352DA3ADA1F}" srcId="{1261CEAB-7BFC-439D-A5BC-DA46DFCE8633}" destId="{B3C31C8D-DE45-4F0C-A507-1C30533EF3CF}" srcOrd="2" destOrd="0" parTransId="{3C5A7847-B6D2-4C16-A15E-76EF11F35C95}" sibTransId="{21B51AC1-4A24-4DC2-AEA8-0CF3D52D4469}"/>
    <dgm:cxn modelId="{22C3448E-12CD-4ACA-B668-9D9289454C3C}" srcId="{8112EED1-A420-48F6-BB97-FDBE256727B7}" destId="{1261CEAB-7BFC-439D-A5BC-DA46DFCE8633}" srcOrd="1" destOrd="0" parTransId="{F5DFEAD4-B2C8-416F-AAAA-2A73654E0741}" sibTransId="{C66D023C-4D08-4173-9713-34B42FE1D05D}"/>
    <dgm:cxn modelId="{802D1F90-9571-4B4E-BF23-3D9891E75F71}" srcId="{8112EED1-A420-48F6-BB97-FDBE256727B7}" destId="{F509AA42-1829-4E84-9AB2-222762BC78D1}" srcOrd="2" destOrd="0" parTransId="{B6A38C0C-9173-47FB-A451-E154296F8B46}" sibTransId="{830671C2-B3D2-40F8-B778-C5D9D6008328}"/>
    <dgm:cxn modelId="{63B2E297-0D8D-E444-A98A-8D3BD82DB9AF}" type="presOf" srcId="{A1AE0FCC-85E5-40B9-9709-38CB6019D104}" destId="{A049485B-E383-5F41-804B-AA77165143A1}" srcOrd="0" destOrd="0" presId="urn:microsoft.com/office/officeart/2005/8/layout/list1"/>
    <dgm:cxn modelId="{9BAF31AB-54D0-0B4D-8364-E8EEC982CDF4}" type="presOf" srcId="{1BE89538-B0CE-48E7-B822-422406E68791}" destId="{F3134366-3CB3-6E46-B7AE-E3E603642CE0}" srcOrd="0" destOrd="0" presId="urn:microsoft.com/office/officeart/2005/8/layout/list1"/>
    <dgm:cxn modelId="{0C3525B5-9384-744C-98A9-AAC704B3E918}" type="presOf" srcId="{1261CEAB-7BFC-439D-A5BC-DA46DFCE8633}" destId="{443D6A6E-8C12-2D47-8B94-1D0CFD5FE28A}" srcOrd="0" destOrd="0" presId="urn:microsoft.com/office/officeart/2005/8/layout/list1"/>
    <dgm:cxn modelId="{F3EB33B5-11B1-4049-ADF7-B7D19D223A88}" type="presOf" srcId="{1634C357-98D1-45BF-80AE-C0C8F0561E6A}" destId="{F1DEC63A-9C64-BD41-9294-F00A2CCC6B1C}" srcOrd="0" destOrd="0" presId="urn:microsoft.com/office/officeart/2005/8/layout/list1"/>
    <dgm:cxn modelId="{99A048BD-306E-44F8-BBC1-444794693E93}" srcId="{1634C357-98D1-45BF-80AE-C0C8F0561E6A}" destId="{15D42041-9AC2-45E4-BE3C-59C2D46DBCDA}" srcOrd="2" destOrd="0" parTransId="{D2EC2A05-E579-445D-94DC-4C4D454B75D0}" sibTransId="{E2D2AD1B-8B09-4175-A8E5-2EFD1F1B2565}"/>
    <dgm:cxn modelId="{2317E1C3-6076-6247-AAE3-C2E60099CBD9}" type="presOf" srcId="{F509AA42-1829-4E84-9AB2-222762BC78D1}" destId="{957ABA06-E462-474C-A1EA-97B8620A6273}" srcOrd="1" destOrd="0" presId="urn:microsoft.com/office/officeart/2005/8/layout/list1"/>
    <dgm:cxn modelId="{585314CA-B0B5-4359-84D2-BB9D82DACA87}" srcId="{F509AA42-1829-4E84-9AB2-222762BC78D1}" destId="{A1AE0FCC-85E5-40B9-9709-38CB6019D104}" srcOrd="0" destOrd="0" parTransId="{FF78CA20-CC74-4149-8C3A-67C0BF8EAC66}" sibTransId="{44031D08-D8B6-45A6-BE4C-87B732BEDDD0}"/>
    <dgm:cxn modelId="{1FEFFCCA-2BEC-0948-9CF4-B98804AB87EC}" type="presOf" srcId="{F509AA42-1829-4E84-9AB2-222762BC78D1}" destId="{4F694941-CFCF-EE44-8C8C-19F2A4587266}" srcOrd="0" destOrd="0" presId="urn:microsoft.com/office/officeart/2005/8/layout/list1"/>
    <dgm:cxn modelId="{885371DD-3383-564C-8F6F-5D26596D8C19}" type="presOf" srcId="{8112EED1-A420-48F6-BB97-FDBE256727B7}" destId="{9FDA99DE-4AF4-6243-9E10-78E2F2EB9A2C}" srcOrd="0" destOrd="0" presId="urn:microsoft.com/office/officeart/2005/8/layout/list1"/>
    <dgm:cxn modelId="{BD7AF6E3-1905-424D-AB2D-1F32490B5DAA}" type="presOf" srcId="{CB655528-94E2-4C94-AC5D-CC597A892781}" destId="{F3134366-3CB3-6E46-B7AE-E3E603642CE0}" srcOrd="0" destOrd="1" presId="urn:microsoft.com/office/officeart/2005/8/layout/list1"/>
    <dgm:cxn modelId="{CA59A5FE-FB7A-4C53-9D17-DD301AEB818C}" srcId="{1261CEAB-7BFC-439D-A5BC-DA46DFCE8633}" destId="{8C03B535-C9C0-4B3E-8E17-D70E8A389A42}" srcOrd="0" destOrd="0" parTransId="{E4D80525-A64D-4D19-A3BB-C7985C203F9F}" sibTransId="{141C26B4-9931-421C-BEAB-E1C4B6185AF3}"/>
    <dgm:cxn modelId="{6ADC56F3-BA36-7848-8048-EF74189A0215}" type="presParOf" srcId="{9FDA99DE-4AF4-6243-9E10-78E2F2EB9A2C}" destId="{19E6227C-607A-4646-AEA6-2BA96C3A08CA}" srcOrd="0" destOrd="0" presId="urn:microsoft.com/office/officeart/2005/8/layout/list1"/>
    <dgm:cxn modelId="{98098C30-12B5-AC43-8A10-CCB462B4D1DA}" type="presParOf" srcId="{19E6227C-607A-4646-AEA6-2BA96C3A08CA}" destId="{F1DEC63A-9C64-BD41-9294-F00A2CCC6B1C}" srcOrd="0" destOrd="0" presId="urn:microsoft.com/office/officeart/2005/8/layout/list1"/>
    <dgm:cxn modelId="{281CA385-C801-6B4C-976A-6BEF9212F7B4}" type="presParOf" srcId="{19E6227C-607A-4646-AEA6-2BA96C3A08CA}" destId="{33DB6842-451D-6D4F-8039-BEBA9DE74759}" srcOrd="1" destOrd="0" presId="urn:microsoft.com/office/officeart/2005/8/layout/list1"/>
    <dgm:cxn modelId="{60C54A5A-D3B3-BB4F-9A37-903FE6F31104}" type="presParOf" srcId="{9FDA99DE-4AF4-6243-9E10-78E2F2EB9A2C}" destId="{38BE0F96-454D-094B-AEB9-0F60F59A170D}" srcOrd="1" destOrd="0" presId="urn:microsoft.com/office/officeart/2005/8/layout/list1"/>
    <dgm:cxn modelId="{EEEA88FF-36D8-A342-92E4-3C57499F692E}" type="presParOf" srcId="{9FDA99DE-4AF4-6243-9E10-78E2F2EB9A2C}" destId="{F3134366-3CB3-6E46-B7AE-E3E603642CE0}" srcOrd="2" destOrd="0" presId="urn:microsoft.com/office/officeart/2005/8/layout/list1"/>
    <dgm:cxn modelId="{ECF2B2D8-1F12-764B-975B-5A2CD3195E51}" type="presParOf" srcId="{9FDA99DE-4AF4-6243-9E10-78E2F2EB9A2C}" destId="{B19CD8DC-D161-BE4A-89B9-835AC939E3C9}" srcOrd="3" destOrd="0" presId="urn:microsoft.com/office/officeart/2005/8/layout/list1"/>
    <dgm:cxn modelId="{B0841BC1-5412-4445-A101-04FFD48A8400}" type="presParOf" srcId="{9FDA99DE-4AF4-6243-9E10-78E2F2EB9A2C}" destId="{E221597B-2DB8-8A40-90C4-E7CA7512E003}" srcOrd="4" destOrd="0" presId="urn:microsoft.com/office/officeart/2005/8/layout/list1"/>
    <dgm:cxn modelId="{886E6E21-D187-E54E-BB1D-BBEFFDA9E017}" type="presParOf" srcId="{E221597B-2DB8-8A40-90C4-E7CA7512E003}" destId="{443D6A6E-8C12-2D47-8B94-1D0CFD5FE28A}" srcOrd="0" destOrd="0" presId="urn:microsoft.com/office/officeart/2005/8/layout/list1"/>
    <dgm:cxn modelId="{B11B7090-7906-8040-8580-B1E931D14FBF}" type="presParOf" srcId="{E221597B-2DB8-8A40-90C4-E7CA7512E003}" destId="{B55FEDCE-6F85-6848-BD87-E5E4B585455C}" srcOrd="1" destOrd="0" presId="urn:microsoft.com/office/officeart/2005/8/layout/list1"/>
    <dgm:cxn modelId="{97635E18-A623-0640-94CC-642425CA3525}" type="presParOf" srcId="{9FDA99DE-4AF4-6243-9E10-78E2F2EB9A2C}" destId="{EEF07485-DF8F-A842-9B32-79C6378FA3C6}" srcOrd="5" destOrd="0" presId="urn:microsoft.com/office/officeart/2005/8/layout/list1"/>
    <dgm:cxn modelId="{864A470C-31E5-AC4F-828B-41B18485CB59}" type="presParOf" srcId="{9FDA99DE-4AF4-6243-9E10-78E2F2EB9A2C}" destId="{AB36018F-F536-BD42-834B-D65DB2AFB17A}" srcOrd="6" destOrd="0" presId="urn:microsoft.com/office/officeart/2005/8/layout/list1"/>
    <dgm:cxn modelId="{F71353FB-780E-E647-B0B9-1A1C5198938E}" type="presParOf" srcId="{9FDA99DE-4AF4-6243-9E10-78E2F2EB9A2C}" destId="{CB65144A-2DE5-A74A-9FD1-A1CF375CDAFE}" srcOrd="7" destOrd="0" presId="urn:microsoft.com/office/officeart/2005/8/layout/list1"/>
    <dgm:cxn modelId="{31FFB11D-3CBE-4A4F-A282-DAEBED5B29DC}" type="presParOf" srcId="{9FDA99DE-4AF4-6243-9E10-78E2F2EB9A2C}" destId="{CA345F22-9DDF-3043-8171-C4B5E00240C1}" srcOrd="8" destOrd="0" presId="urn:microsoft.com/office/officeart/2005/8/layout/list1"/>
    <dgm:cxn modelId="{8C35E5A9-6F34-A441-8DF1-24DCB8D29E6B}" type="presParOf" srcId="{CA345F22-9DDF-3043-8171-C4B5E00240C1}" destId="{4F694941-CFCF-EE44-8C8C-19F2A4587266}" srcOrd="0" destOrd="0" presId="urn:microsoft.com/office/officeart/2005/8/layout/list1"/>
    <dgm:cxn modelId="{5E966E43-596C-D845-B290-DDC52975619B}" type="presParOf" srcId="{CA345F22-9DDF-3043-8171-C4B5E00240C1}" destId="{957ABA06-E462-474C-A1EA-97B8620A6273}" srcOrd="1" destOrd="0" presId="urn:microsoft.com/office/officeart/2005/8/layout/list1"/>
    <dgm:cxn modelId="{6EF62760-9E07-9649-9301-703EBC75F8A6}" type="presParOf" srcId="{9FDA99DE-4AF4-6243-9E10-78E2F2EB9A2C}" destId="{D6144128-4737-2B43-9023-A5D2F636A8FE}" srcOrd="9" destOrd="0" presId="urn:microsoft.com/office/officeart/2005/8/layout/list1"/>
    <dgm:cxn modelId="{75D9978A-5795-374E-A9A6-24C3E2D79A3A}" type="presParOf" srcId="{9FDA99DE-4AF4-6243-9E10-78E2F2EB9A2C}" destId="{A049485B-E383-5F41-804B-AA77165143A1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3E2C8E-46B0-4912-8A44-E7C223E27B70}">
      <dsp:nvSpPr>
        <dsp:cNvPr id="0" name=""/>
        <dsp:cNvSpPr/>
      </dsp:nvSpPr>
      <dsp:spPr>
        <a:xfrm>
          <a:off x="765914" y="80662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C8BEFE-F9A6-4E14-A9E6-99A0D5E689FC}">
      <dsp:nvSpPr>
        <dsp:cNvPr id="0" name=""/>
        <dsp:cNvSpPr/>
      </dsp:nvSpPr>
      <dsp:spPr>
        <a:xfrm>
          <a:off x="765914" y="176601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kern="1200"/>
            <a:t>Background</a:t>
          </a:r>
          <a:r>
            <a:rPr lang="en-US" sz="3600" kern="1200"/>
            <a:t>:</a:t>
          </a:r>
        </a:p>
      </dsp:txBody>
      <dsp:txXfrm>
        <a:off x="765914" y="1766016"/>
        <a:ext cx="4320000" cy="648000"/>
      </dsp:txXfrm>
    </dsp:sp>
    <dsp:sp modelId="{6BAFDC88-8DDB-400C-B435-85DD947335BA}">
      <dsp:nvSpPr>
        <dsp:cNvPr id="0" name=""/>
        <dsp:cNvSpPr/>
      </dsp:nvSpPr>
      <dsp:spPr>
        <a:xfrm>
          <a:off x="765914" y="2494645"/>
          <a:ext cx="4320000" cy="16174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Brain MRI segmentation is critical for diagnosing and planning treatment for various pathologies.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Manual segmentation is time-consuming and prone to error; automated methods offer efficiency and reproducibility.</a:t>
          </a:r>
        </a:p>
      </dsp:txBody>
      <dsp:txXfrm>
        <a:off x="765914" y="2494645"/>
        <a:ext cx="4320000" cy="1617497"/>
      </dsp:txXfrm>
    </dsp:sp>
    <dsp:sp modelId="{63450D93-E466-41E2-B8F2-A22A0D6EF538}">
      <dsp:nvSpPr>
        <dsp:cNvPr id="0" name=""/>
        <dsp:cNvSpPr/>
      </dsp:nvSpPr>
      <dsp:spPr>
        <a:xfrm>
          <a:off x="5841914" y="80662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38017C-7070-4EEA-A495-DB9E2CF3C7F2}">
      <dsp:nvSpPr>
        <dsp:cNvPr id="0" name=""/>
        <dsp:cNvSpPr/>
      </dsp:nvSpPr>
      <dsp:spPr>
        <a:xfrm>
          <a:off x="5841914" y="176601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kern="1200"/>
            <a:t>Focus of Study</a:t>
          </a:r>
          <a:r>
            <a:rPr lang="en-US" sz="3600" kern="1200"/>
            <a:t>:</a:t>
          </a:r>
        </a:p>
      </dsp:txBody>
      <dsp:txXfrm>
        <a:off x="5841914" y="1766016"/>
        <a:ext cx="4320000" cy="648000"/>
      </dsp:txXfrm>
    </dsp:sp>
    <dsp:sp modelId="{71C585BD-4B23-4916-B6F5-A26DA3DBDD1D}">
      <dsp:nvSpPr>
        <dsp:cNvPr id="0" name=""/>
        <dsp:cNvSpPr/>
      </dsp:nvSpPr>
      <dsp:spPr>
        <a:xfrm>
          <a:off x="5841914" y="2494645"/>
          <a:ext cx="4320000" cy="16174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 dirty="0"/>
            <a:t>Vestibular schwannomas: </a:t>
          </a:r>
          <a:r>
            <a:rPr lang="en-US" sz="1700" kern="1200" dirty="0"/>
            <a:t>Benign tumors on the vestibulocochlear nerve with unique MR imaging features.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 dirty="0"/>
            <a:t>Challenge: </a:t>
          </a:r>
          <a:r>
            <a:rPr lang="en-US" sz="1700" kern="1200" dirty="0"/>
            <a:t>Improve segmentation accuracy using hybrid clustering methods.</a:t>
          </a:r>
        </a:p>
      </dsp:txBody>
      <dsp:txXfrm>
        <a:off x="5841914" y="2494645"/>
        <a:ext cx="4320000" cy="16174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87F3AC-AED3-6C4E-9C1B-BBFB6790D288}">
      <dsp:nvSpPr>
        <dsp:cNvPr id="0" name=""/>
        <dsp:cNvSpPr/>
      </dsp:nvSpPr>
      <dsp:spPr>
        <a:xfrm>
          <a:off x="1759442" y="1109475"/>
          <a:ext cx="1399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DD74B7-AD74-A144-AA38-952FCA68934C}">
      <dsp:nvSpPr>
        <dsp:cNvPr id="0" name=""/>
        <dsp:cNvSpPr/>
      </dsp:nvSpPr>
      <dsp:spPr>
        <a:xfrm>
          <a:off x="3242746" y="991851"/>
          <a:ext cx="160924" cy="30233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5DCFD8-A900-1346-87C6-E92AA66C54C3}">
      <dsp:nvSpPr>
        <dsp:cNvPr id="0" name=""/>
        <dsp:cNvSpPr/>
      </dsp:nvSpPr>
      <dsp:spPr>
        <a:xfrm>
          <a:off x="828141" y="353127"/>
          <a:ext cx="1512767" cy="15127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704" tIns="58704" rIns="58704" bIns="58704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1</a:t>
          </a:r>
        </a:p>
      </dsp:txBody>
      <dsp:txXfrm>
        <a:off x="1049681" y="574667"/>
        <a:ext cx="1069687" cy="1069687"/>
      </dsp:txXfrm>
    </dsp:sp>
    <dsp:sp modelId="{666456DF-D544-AF44-8D5F-8B9182CBF704}">
      <dsp:nvSpPr>
        <dsp:cNvPr id="0" name=""/>
        <dsp:cNvSpPr/>
      </dsp:nvSpPr>
      <dsp:spPr>
        <a:xfrm>
          <a:off x="0" y="2032676"/>
          <a:ext cx="314852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359" tIns="165100" rIns="24835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Step 1: 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Fuzzy C-Means (FCM) algorithm</a:t>
          </a:r>
          <a:r>
            <a:rPr lang="en-US" sz="1100" kern="1200" dirty="0"/>
            <a:t>: Probabilistic clustering assigns pixels to clusters with degrees of membership.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i="1" kern="1200" dirty="0"/>
            <a:t>*Shortcomings: prone to noise and poor initialization.</a:t>
          </a:r>
        </a:p>
      </dsp:txBody>
      <dsp:txXfrm>
        <a:off x="0" y="2425796"/>
        <a:ext cx="3148521" cy="1572480"/>
      </dsp:txXfrm>
    </dsp:sp>
    <dsp:sp modelId="{99A8F45B-E0B5-4649-BE5D-0B8536B89E1D}">
      <dsp:nvSpPr>
        <dsp:cNvPr id="0" name=""/>
        <dsp:cNvSpPr/>
      </dsp:nvSpPr>
      <dsp:spPr>
        <a:xfrm>
          <a:off x="3508621" y="1110033"/>
          <a:ext cx="314852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BF812-7249-9347-B181-2A680487DDB0}">
      <dsp:nvSpPr>
        <dsp:cNvPr id="0" name=""/>
        <dsp:cNvSpPr/>
      </dsp:nvSpPr>
      <dsp:spPr>
        <a:xfrm>
          <a:off x="6741103" y="992322"/>
          <a:ext cx="160924" cy="30277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3F3145-9320-0543-9C5B-FD3305DD8F9B}">
      <dsp:nvSpPr>
        <dsp:cNvPr id="0" name=""/>
        <dsp:cNvSpPr/>
      </dsp:nvSpPr>
      <dsp:spPr>
        <a:xfrm>
          <a:off x="4325941" y="353128"/>
          <a:ext cx="1513881" cy="15138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747" tIns="58747" rIns="58747" bIns="58747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2</a:t>
          </a:r>
        </a:p>
      </dsp:txBody>
      <dsp:txXfrm>
        <a:off x="4547644" y="574831"/>
        <a:ext cx="1070475" cy="1070475"/>
      </dsp:txXfrm>
    </dsp:sp>
    <dsp:sp modelId="{D851A7A7-0D89-9A4C-A0EE-A6D249E03879}">
      <dsp:nvSpPr>
        <dsp:cNvPr id="0" name=""/>
        <dsp:cNvSpPr/>
      </dsp:nvSpPr>
      <dsp:spPr>
        <a:xfrm>
          <a:off x="3508621" y="2033914"/>
          <a:ext cx="314852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359" tIns="165100" rIns="24835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Step 2: 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Bat Algorithm (BA)</a:t>
          </a:r>
          <a:r>
            <a:rPr lang="en-US" sz="1100" kern="1200" dirty="0"/>
            <a:t>: Inspired by echolocation in bats, optimizes cluster initialization.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i="1" kern="1200" dirty="0"/>
            <a:t>*Uses frequency, loudness, and pulse rate to guide optimization.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i="1" kern="1200" dirty="0"/>
            <a:t>*Fitness function minimizes intra-cluster distance and maximizes cluster validity.</a:t>
          </a:r>
        </a:p>
      </dsp:txBody>
      <dsp:txXfrm>
        <a:off x="3508621" y="2427034"/>
        <a:ext cx="3148521" cy="1572480"/>
      </dsp:txXfrm>
    </dsp:sp>
    <dsp:sp modelId="{641EA23A-02BA-3246-8431-33F3F2A30F97}">
      <dsp:nvSpPr>
        <dsp:cNvPr id="0" name=""/>
        <dsp:cNvSpPr/>
      </dsp:nvSpPr>
      <dsp:spPr>
        <a:xfrm>
          <a:off x="7006978" y="1110033"/>
          <a:ext cx="15742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3D08DD-B4C8-B24B-B868-D17B68759BC2}">
      <dsp:nvSpPr>
        <dsp:cNvPr id="0" name=""/>
        <dsp:cNvSpPr/>
      </dsp:nvSpPr>
      <dsp:spPr>
        <a:xfrm>
          <a:off x="7823551" y="352381"/>
          <a:ext cx="1515374" cy="1515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05" tIns="58805" rIns="58805" bIns="58805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3</a:t>
          </a:r>
        </a:p>
      </dsp:txBody>
      <dsp:txXfrm>
        <a:off x="8045472" y="574302"/>
        <a:ext cx="1071532" cy="1071532"/>
      </dsp:txXfrm>
    </dsp:sp>
    <dsp:sp modelId="{8DABF152-5FEA-DD4D-95E1-9FB364E0E66B}">
      <dsp:nvSpPr>
        <dsp:cNvPr id="0" name=""/>
        <dsp:cNvSpPr/>
      </dsp:nvSpPr>
      <dsp:spPr>
        <a:xfrm>
          <a:off x="7006978" y="2033914"/>
          <a:ext cx="314852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359" tIns="165100" rIns="24835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Step 3: 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Hybrid Approach: </a:t>
          </a:r>
          <a:r>
            <a:rPr lang="en-US" sz="1100" kern="1200" dirty="0"/>
            <a:t>BA initializes clusters for FCM, which refines them for optimal segmentation.</a:t>
          </a:r>
        </a:p>
      </dsp:txBody>
      <dsp:txXfrm>
        <a:off x="7006978" y="2427034"/>
        <a:ext cx="3148521" cy="15724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24EE98-33F9-7B4C-8078-D7F36E4505BA}">
      <dsp:nvSpPr>
        <dsp:cNvPr id="0" name=""/>
        <dsp:cNvSpPr/>
      </dsp:nvSpPr>
      <dsp:spPr>
        <a:xfrm>
          <a:off x="51" y="15455"/>
          <a:ext cx="4913783" cy="68984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200" b="1" i="0" kern="1200" dirty="0"/>
            <a:t>Observed Issues:</a:t>
          </a:r>
        </a:p>
      </dsp:txBody>
      <dsp:txXfrm>
        <a:off x="51" y="15455"/>
        <a:ext cx="4913783" cy="689844"/>
      </dsp:txXfrm>
    </dsp:sp>
    <dsp:sp modelId="{22CBE6A5-7D3F-9A42-B894-62225DBFFC62}">
      <dsp:nvSpPr>
        <dsp:cNvPr id="0" name=""/>
        <dsp:cNvSpPr/>
      </dsp:nvSpPr>
      <dsp:spPr>
        <a:xfrm>
          <a:off x="51" y="705300"/>
          <a:ext cx="4913783" cy="322812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i="1" kern="1200" dirty="0"/>
            <a:t>Over-segmentation: </a:t>
          </a:r>
          <a:r>
            <a:rPr lang="en-US" sz="2100" kern="1200" dirty="0"/>
            <a:t>Predicted tumor masks often exceed actual tumor boundaries.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i="1" kern="1200" dirty="0"/>
            <a:t>Boundary inaccuracies: </a:t>
          </a:r>
          <a:r>
            <a:rPr lang="en-US" sz="2100" kern="1200" dirty="0"/>
            <a:t>Limited precision along irregular edges.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i="1" kern="1200" dirty="0"/>
            <a:t>Low Positive Predictive Value (PPV): </a:t>
          </a:r>
          <a:r>
            <a:rPr lang="en-US" sz="2100" kern="1200" dirty="0"/>
            <a:t>Only 8% of predicted tumor pixels were accurate.</a:t>
          </a:r>
        </a:p>
      </dsp:txBody>
      <dsp:txXfrm>
        <a:off x="51" y="705300"/>
        <a:ext cx="4913783" cy="3228120"/>
      </dsp:txXfrm>
    </dsp:sp>
    <dsp:sp modelId="{B092F76F-DACB-CB40-9D9C-1EA09C1A0FA1}">
      <dsp:nvSpPr>
        <dsp:cNvPr id="0" name=""/>
        <dsp:cNvSpPr/>
      </dsp:nvSpPr>
      <dsp:spPr>
        <a:xfrm>
          <a:off x="5601764" y="15455"/>
          <a:ext cx="4913783" cy="689844"/>
        </a:xfrm>
        <a:prstGeom prst="rect">
          <a:avLst/>
        </a:prstGeom>
        <a:solidFill>
          <a:schemeClr val="accent2">
            <a:hueOff val="1907789"/>
            <a:satOff val="-43528"/>
            <a:lumOff val="16079"/>
            <a:alphaOff val="0"/>
          </a:schemeClr>
        </a:solidFill>
        <a:ln w="12700" cap="flat" cmpd="sng" algn="ctr">
          <a:solidFill>
            <a:schemeClr val="accent2">
              <a:hueOff val="1907789"/>
              <a:satOff val="-43528"/>
              <a:lumOff val="160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200" b="1" kern="1200" dirty="0"/>
            <a:t>Insights</a:t>
          </a:r>
          <a:r>
            <a:rPr lang="en-US" sz="3200" kern="1200" dirty="0"/>
            <a:t>:</a:t>
          </a:r>
        </a:p>
      </dsp:txBody>
      <dsp:txXfrm>
        <a:off x="5601764" y="15455"/>
        <a:ext cx="4913783" cy="689844"/>
      </dsp:txXfrm>
    </dsp:sp>
    <dsp:sp modelId="{A2F8D026-09CA-CC4A-A73C-D9826F16BAA2}">
      <dsp:nvSpPr>
        <dsp:cNvPr id="0" name=""/>
        <dsp:cNvSpPr/>
      </dsp:nvSpPr>
      <dsp:spPr>
        <a:xfrm>
          <a:off x="5601764" y="705300"/>
          <a:ext cx="4913783" cy="3228120"/>
        </a:xfrm>
        <a:prstGeom prst="rect">
          <a:avLst/>
        </a:prstGeom>
        <a:solidFill>
          <a:schemeClr val="accent2">
            <a:tint val="40000"/>
            <a:alpha val="90000"/>
            <a:hueOff val="1974561"/>
            <a:satOff val="-5173"/>
            <a:lumOff val="185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974561"/>
              <a:satOff val="-5173"/>
              <a:lumOff val="18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US" sz="2100" kern="1200" dirty="0"/>
            <a:t>Histogram matching showed limited improvement in results.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ts val="600"/>
            </a:spcAft>
            <a:buChar char="•"/>
          </a:pP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US" sz="2100" kern="1200" dirty="0"/>
            <a:t>Reliance on static parameters may reduce adaptability.</a:t>
          </a:r>
        </a:p>
      </dsp:txBody>
      <dsp:txXfrm>
        <a:off x="5601764" y="705300"/>
        <a:ext cx="4913783" cy="32281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134366-3CB3-6E46-B7AE-E3E603642CE0}">
      <dsp:nvSpPr>
        <dsp:cNvPr id="0" name=""/>
        <dsp:cNvSpPr/>
      </dsp:nvSpPr>
      <dsp:spPr>
        <a:xfrm>
          <a:off x="0" y="469466"/>
          <a:ext cx="6713552" cy="101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21046" tIns="291592" rIns="521046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BAT+FCM improves segmentation accuracy compared to FCM alone.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Enhances cluster initialization and reduces noise-related artifacts.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Over-segmentation with poor PPV.</a:t>
          </a:r>
        </a:p>
      </dsp:txBody>
      <dsp:txXfrm>
        <a:off x="0" y="469466"/>
        <a:ext cx="6713552" cy="1014300"/>
      </dsp:txXfrm>
    </dsp:sp>
    <dsp:sp modelId="{33DB6842-451D-6D4F-8039-BEBA9DE74759}">
      <dsp:nvSpPr>
        <dsp:cNvPr id="0" name=""/>
        <dsp:cNvSpPr/>
      </dsp:nvSpPr>
      <dsp:spPr>
        <a:xfrm>
          <a:off x="335677" y="262826"/>
          <a:ext cx="4699486" cy="41327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629" tIns="0" rIns="17762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Key Findings</a:t>
          </a:r>
          <a:r>
            <a:rPr lang="en-US" sz="1400" kern="1200"/>
            <a:t>:</a:t>
          </a:r>
        </a:p>
      </dsp:txBody>
      <dsp:txXfrm>
        <a:off x="355852" y="283001"/>
        <a:ext cx="4659136" cy="372929"/>
      </dsp:txXfrm>
    </dsp:sp>
    <dsp:sp modelId="{AB36018F-F536-BD42-834B-D65DB2AFB17A}">
      <dsp:nvSpPr>
        <dsp:cNvPr id="0" name=""/>
        <dsp:cNvSpPr/>
      </dsp:nvSpPr>
      <dsp:spPr>
        <a:xfrm>
          <a:off x="0" y="1766006"/>
          <a:ext cx="6713552" cy="101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21046" tIns="291592" rIns="521046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Adaptive parameter tuning.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Explore deep learning models to further enhance performance.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Larger datasets for validation.</a:t>
          </a:r>
        </a:p>
      </dsp:txBody>
      <dsp:txXfrm>
        <a:off x="0" y="1766006"/>
        <a:ext cx="6713552" cy="1014300"/>
      </dsp:txXfrm>
    </dsp:sp>
    <dsp:sp modelId="{B55FEDCE-6F85-6848-BD87-E5E4B585455C}">
      <dsp:nvSpPr>
        <dsp:cNvPr id="0" name=""/>
        <dsp:cNvSpPr/>
      </dsp:nvSpPr>
      <dsp:spPr>
        <a:xfrm>
          <a:off x="335677" y="1559366"/>
          <a:ext cx="4699486" cy="41327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629" tIns="0" rIns="17762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Future Directions</a:t>
          </a:r>
          <a:r>
            <a:rPr lang="en-US" sz="1400" kern="1200"/>
            <a:t>:</a:t>
          </a:r>
        </a:p>
      </dsp:txBody>
      <dsp:txXfrm>
        <a:off x="355852" y="1579541"/>
        <a:ext cx="4659136" cy="372929"/>
      </dsp:txXfrm>
    </dsp:sp>
    <dsp:sp modelId="{A049485B-E383-5F41-804B-AA77165143A1}">
      <dsp:nvSpPr>
        <dsp:cNvPr id="0" name=""/>
        <dsp:cNvSpPr/>
      </dsp:nvSpPr>
      <dsp:spPr>
        <a:xfrm>
          <a:off x="0" y="3062546"/>
          <a:ext cx="6713552" cy="793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21046" tIns="291592" rIns="521046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Supports better treatment planning by improving tumor localization.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Can potentially streamline workflows for radiologists and surgeons.</a:t>
          </a:r>
        </a:p>
      </dsp:txBody>
      <dsp:txXfrm>
        <a:off x="0" y="3062546"/>
        <a:ext cx="6713552" cy="793800"/>
      </dsp:txXfrm>
    </dsp:sp>
    <dsp:sp modelId="{957ABA06-E462-474C-A1EA-97B8620A6273}">
      <dsp:nvSpPr>
        <dsp:cNvPr id="0" name=""/>
        <dsp:cNvSpPr/>
      </dsp:nvSpPr>
      <dsp:spPr>
        <a:xfrm>
          <a:off x="335677" y="2855906"/>
          <a:ext cx="4699486" cy="41327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629" tIns="0" rIns="17762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Implications for Clinical Practice</a:t>
          </a:r>
          <a:r>
            <a:rPr lang="en-US" sz="1400" kern="1200" dirty="0"/>
            <a:t>:</a:t>
          </a:r>
        </a:p>
      </dsp:txBody>
      <dsp:txXfrm>
        <a:off x="355852" y="2876081"/>
        <a:ext cx="4659136" cy="3729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04T01:52:55.825"/>
    </inkml:context>
    <inkml:brush xml:id="br0">
      <inkml:brushProperty name="width" value="0.2" units="cm"/>
      <inkml:brushProperty name="height" value="0.2" units="cm"/>
      <inkml:brushProperty name="color" value="#F6630D"/>
    </inkml:brush>
  </inkml:definitions>
  <inkml:trace contextRef="#ctx0" brushRef="#br0">1860 1 24575,'-28'0'0,"-8"0"0,-4 0 0,-11 0 0,-3 0 0,-3 0 0,-8 0 0,4 0 0,-2 0 0,5 7 0,-5 10 0,-1 9 0,0 12 0,-5 9 0,4 9 0,-9 9-787,2 3 787,36-32 0,0-1 0,-33 38 0,5-2 0,2 0 0,4 0 0,5 0 0,1 3 0,5 5 0,5-1-3277,1 4 31,9-9 3246,1-6-62,0 2 62,0-2 0,-2 8 0,5 0 0,5-4 0,3 0 0,2 0 0,-1 4 0,4 8 0,1 7-377,4 5 377,4 1 0,2-2 0,3 0 0,1-7 0,0-11 427,0-6-427,0-4 3276,0 5-34,0 5-3242,0 2 0,0-1 0,0-5 93,0-1-93,0 1 585,0-1-585,4 0 0,5 6 0,4 0 0,1-1 0,-2-2 126,-1-12-126,0-6 0,3-2 0,1-5 0,0 1 0,-2-1 0,-1-7 0,0 2 0,0-4 0,3 0 0,0-1 0,0 1 0,1-1 0,-1 0 0,1 0 0,-2-5 0,1 3 0,0 1 0,-1-2 0,-1 1 0,1-3 0,-1 0 0,2 3 0,0-1 0,0-2 0,0-3 0,0 3 0,0 0 0,0 1 0,0-1 0,0 0 0,0 0 0,0 0 0,0 3 0,-2-6 0,0 2 0,0 0 0,1 1 0,1 3 0,3 2 0,1-1 0,0-2 0,0 2 0,-3-2 0,0-1 0,-1-1 0,3 0 0,2 1 0,-1-1 0,-1 3 0,-3-3 0,-2-3 0,0-2 0,-1-4 0,1 1 0,2 3 0,-1 0 0,1 0 0,0 1 0,-1 0 0,1 0 0,3-1 0,1 5 0,0 1 0,-1-1 0,-3-1 0,0-4 0,-2-3 0,-1-1 0,1 3 0,0 2 0,2 4 0,-1-1 0,1-3 0,0 0 0,-1 0 0,1 0 0,0-1 0,0 1 0,0 0 0,-1 0 0,1-1 0,-1 0 0,0-1 0,0 0 0,-2 1 0,1 1 0,0 3 0,2 2 0,0 0 0,0-1 0,0-3 0,0 3 0,0 0 0,1 1 0,-1-1 0,0-3 0,0 2 0,-1 1 0,1 0 0,-2-2 0,2-3 0,1 3 0,2 3 0,0 0 0,-3-1 0,1-3 0,-1-1 0,-1-3 0,1-1 0,-1-1 0,4-2 0,0 2 0,1 1 0,2-4 0,-3 3 0,0-4 0,-2-5 0,-7-1 0,-1-6 0,-4-2 0,-5-3 0,-9-3 0,-10-4 0,-5-3 0,-17-8 0,2-4 0,-6-3 0,-2-1 0,6 4 0,-5 0 0,3 2 0,0-1 0,3-2 0,1 0 0,6-1 0,3 2 0,6 4 0,0-1 0,4 2 0,3 0 0,0 1 0,2 1 0,-2-2 0,0 0 0,0-4 0,0 0 0,3-1 0,1 1 0,0 5 0,3 1 0,6 4 0,7 5 0,19 11 0,11 6 0,15 12 0,3-3 0,-4 2 0,-3 1 0,-4-3 0,-8-2 0,1 0 0,-3-2 0,1 3 0,3-1 0,-3-2 0,-3 2 0,0-3 0,-2 3 0,2 0 0,-1-3 0,-1 2 0,0-2 0,-2-1 0,2-1 0,-4-3 0,-4-3 0,-2-3 0,-3-2 0,-1-3 0,1 0 0,1-2 0,1-1 0,-2 1 0,0-1 0,2 2 0,4 2 0,2 2 0,4 1 0,-2 0 0,2 0 0,-2-3 0,-4-1 0,-1 0 0,-7-2 0,-4-4 0,-3-4 0,-3-5 0,0-1 0,0-3 0,0-1 0,0-4 0,-3-7 0,0-3 0,-4-7 0,-1-4 0,0-2 0,-3 0 0,2 0 0,-2 0 0,0-1 0,1 0 0,-1 1 0,-1 1 0,0 3 0,-4-2 0,4 0 0,3 6 0,0-2 0,1 5 0,-2 2 0,2 0 0,3 4 0,-2 1 0,2 3 0,1 1 0,0 1 0,4 2 0,-1 1 0,1 1 0,0 3 0,0 1 0,0 6 0,0 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jpg>
</file>

<file path=ppt/media/image2.pn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05EAAA-3AEB-2846-A342-A0AC4DC258DA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6A748-7941-C449-9A51-688C07DEB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325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077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230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320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83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74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26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945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4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242424"/>
              </a:solidFill>
              <a:effectLst/>
              <a:latin typeface="source-serif-pro"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718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6A748-7941-C449-9A51-688C07DEB4D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687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979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27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61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368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83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507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167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210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33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563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109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76005-D07B-F645-9338-0B2D427812FE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6568E-8583-374A-8F76-5E42B42E6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51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60.png"/><Relationship Id="rId5" Type="http://schemas.openxmlformats.org/officeDocument/2006/relationships/customXml" Target="../ink/ink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2.png"/><Relationship Id="rId4" Type="http://schemas.openxmlformats.org/officeDocument/2006/relationships/image" Target="../media/image17.jpg"/><Relationship Id="rId9" Type="http://schemas.microsoft.com/office/2007/relationships/diagramDrawing" Target="../diagrams/drawing4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43D5FE8A-6DCE-1AEB-F3F9-784F9CFE516A}"/>
              </a:ext>
            </a:extLst>
          </p:cNvPr>
          <p:cNvSpPr txBox="1"/>
          <p:nvPr/>
        </p:nvSpPr>
        <p:spPr>
          <a:xfrm>
            <a:off x="0" y="-545694"/>
            <a:ext cx="12192000" cy="6540093"/>
          </a:xfrm>
          <a:prstGeom prst="rect">
            <a:avLst/>
          </a:prstGeom>
          <a:noFill/>
        </p:spPr>
        <p:txBody>
          <a:bodyPr wrap="square" rtlCol="0">
            <a:prstTxWarp prst="textWave2">
              <a:avLst/>
            </a:prstTxWarp>
            <a:spAutoFit/>
          </a:bodyPr>
          <a:lstStyle/>
          <a:p>
            <a:r>
              <a:rPr lang="en-US" dirty="0">
                <a:blipFill>
                  <a:blip r:embed="rId5"/>
                  <a:stretch>
                    <a:fillRect/>
                  </a:stretch>
                </a:blipFill>
              </a:rPr>
              <a:t>-----------</a:t>
            </a:r>
          </a:p>
        </p:txBody>
      </p:sp>
      <p:sp>
        <p:nvSpPr>
          <p:cNvPr id="19" name="Subtitle 18">
            <a:extLst>
              <a:ext uri="{FF2B5EF4-FFF2-40B4-BE49-F238E27FC236}">
                <a16:creationId xmlns:a16="http://schemas.microsoft.com/office/drawing/2014/main" id="{70FA3A5C-976F-6C5D-BC9D-69830762E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9482" y="5104988"/>
            <a:ext cx="6790765" cy="1753012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4200" b="1" dirty="0">
                <a:ln w="22225">
                  <a:noFill/>
                  <a:prstDash val="solid"/>
                </a:ln>
                <a:solidFill>
                  <a:srgbClr val="FF9300"/>
                </a:solidFill>
              </a:rPr>
              <a:t>Hybrid Clustering Technique for MRI Brain Segmentation to Identify Vestibular Schwannomas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dirty="0">
              <a:solidFill>
                <a:srgbClr val="FF9300"/>
              </a:solidFill>
              <a:effectLst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300" b="1" dirty="0">
                <a:effectLst/>
                <a:ea typeface="Times New Roman" panose="02020603050405020304" pitchFamily="18" charset="0"/>
              </a:rPr>
              <a:t>Yves </a:t>
            </a:r>
            <a:r>
              <a:rPr lang="en-US" sz="2300" b="1" dirty="0" err="1">
                <a:effectLst/>
                <a:ea typeface="Times New Roman" panose="02020603050405020304" pitchFamily="18" charset="0"/>
              </a:rPr>
              <a:t>Greatti</a:t>
            </a:r>
            <a:r>
              <a:rPr lang="en-US" sz="2300" b="1" dirty="0">
                <a:effectLst/>
                <a:ea typeface="Times New Roman" panose="02020603050405020304" pitchFamily="18" charset="0"/>
              </a:rPr>
              <a:t> &amp; Heather Grimaudo</a:t>
            </a:r>
            <a:endParaRPr lang="en-US" sz="1800" dirty="0">
              <a:solidFill>
                <a:srgbClr val="FF9300"/>
              </a:solidFill>
              <a:effectLst/>
              <a:ea typeface="Times New Roman" panose="02020603050405020304" pitchFamily="18" charset="0"/>
            </a:endParaRPr>
          </a:p>
          <a:p>
            <a:pPr marL="0" marR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i="1" dirty="0">
                <a:effectLst/>
                <a:ea typeface="Times New Roman" panose="02020603050405020304" pitchFamily="18" charset="0"/>
              </a:rPr>
              <a:t>EN.585.703.81.FA24 Applied Medical Image Processing</a:t>
            </a: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2C7A5951-8D74-F9DB-1BE7-6EDB7F1FBB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34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02"/>
    </mc:Choice>
    <mc:Fallback>
      <p:transition spd="slow" advTm="198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8B151E-B4CB-5C1B-B620-3239F2C40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6D70F6B-A94A-B1AC-C07C-E13978197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C8210C-0443-4164-BB05-37336C3F8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910AAD-94BF-77DE-4AAD-337DC686F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B066AF-6E47-668D-B9BE-8AD27127F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D1B6CE4-56C5-6C3A-317F-736A0DC4A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220237-671D-6015-94CB-D36E1801A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06" y="2699581"/>
            <a:ext cx="3294617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b="1" dirty="0"/>
              <a:t>STEP 3: </a:t>
            </a:r>
            <a:br>
              <a:rPr lang="en-US" sz="3400" b="1" dirty="0"/>
            </a:br>
            <a:r>
              <a:rPr lang="en-US" sz="3400" b="1" dirty="0"/>
              <a:t>Hybrid Algorithm (MFBAFCM)</a:t>
            </a:r>
            <a:br>
              <a:rPr lang="en-US" sz="3400" dirty="0"/>
            </a:br>
            <a:b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diagram of a algorithm&#10;&#10;Description automatically generated">
            <a:extLst>
              <a:ext uri="{FF2B5EF4-FFF2-40B4-BE49-F238E27FC236}">
                <a16:creationId xmlns:a16="http://schemas.microsoft.com/office/drawing/2014/main" id="{26EA495B-B0B2-6023-50AC-D0232B0D10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625" y="248265"/>
            <a:ext cx="2723074" cy="6379288"/>
          </a:xfrm>
          <a:prstGeom prst="rect">
            <a:avLst/>
          </a:prstGeom>
        </p:spPr>
      </p:pic>
      <p:pic>
        <p:nvPicPr>
          <p:cNvPr id="24" name="Audio 23">
            <a:extLst>
              <a:ext uri="{FF2B5EF4-FFF2-40B4-BE49-F238E27FC236}">
                <a16:creationId xmlns:a16="http://schemas.microsoft.com/office/drawing/2014/main" id="{9B0D5504-1279-6674-1280-28CF95A649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3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19"/>
    </mc:Choice>
    <mc:Fallback xmlns="">
      <p:transition spd="slow" advTm="55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063822-CE94-3BA7-40B9-0A922BDE9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/>
              <a:t>IMPLEMENTATION</a:t>
            </a:r>
            <a:endParaRPr lang="en-US" b="1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A8AA3F80-D236-A167-CEAF-9D7F0D4BD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1878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9300"/>
                </a:solidFill>
              </a:rPr>
              <a:t>Dataset</a:t>
            </a:r>
            <a:r>
              <a:rPr lang="en-US" dirty="0">
                <a:solidFill>
                  <a:srgbClr val="FF9300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MRI images of 242 patients with vestibular schwannomas from </a:t>
            </a:r>
            <a:r>
              <a:rPr lang="en-US" b="1" u="sng" dirty="0"/>
              <a:t>TCIA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T1-weighted post-contrast images.</a:t>
            </a:r>
          </a:p>
          <a:p>
            <a:pPr marL="457200" lvl="1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9300"/>
                </a:solidFill>
              </a:rPr>
              <a:t>Preprocessing</a:t>
            </a:r>
            <a:r>
              <a:rPr lang="en-US" dirty="0">
                <a:solidFill>
                  <a:srgbClr val="FF9300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Median filtering for noise reduction.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Intensity normalization and sliding kernel filters to preserve edges.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Binary masks created using DICOM data to outline tumor regions.</a:t>
            </a:r>
          </a:p>
          <a:p>
            <a:pPr marL="457200" lvl="1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9300"/>
                </a:solidFill>
              </a:rPr>
              <a:t>Training and Testing</a:t>
            </a:r>
            <a:r>
              <a:rPr lang="en-US" dirty="0">
                <a:solidFill>
                  <a:srgbClr val="FF9300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80% training, 20% testing.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Tumor features (intensity range, size) used for segmentation.</a:t>
            </a:r>
          </a:p>
          <a:p>
            <a:endParaRPr lang="en-US" dirty="0"/>
          </a:p>
        </p:txBody>
      </p:sp>
      <p:pic>
        <p:nvPicPr>
          <p:cNvPr id="69" name="Audio 68">
            <a:extLst>
              <a:ext uri="{FF2B5EF4-FFF2-40B4-BE49-F238E27FC236}">
                <a16:creationId xmlns:a16="http://schemas.microsoft.com/office/drawing/2014/main" id="{B713A260-0911-6308-213F-5D90334372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138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07"/>
    </mc:Choice>
    <mc:Fallback>
      <p:transition spd="slow" advTm="64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scan of a brain&#10;&#10;Description automatically generated">
            <a:extLst>
              <a:ext uri="{FF2B5EF4-FFF2-40B4-BE49-F238E27FC236}">
                <a16:creationId xmlns:a16="http://schemas.microsoft.com/office/drawing/2014/main" id="{5A67BF56-C7E0-27A2-EF70-E4BEC09E5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356" y="643466"/>
            <a:ext cx="9605287" cy="5571067"/>
          </a:xfrm>
          <a:prstGeom prst="rect">
            <a:avLst/>
          </a:prstGeom>
        </p:spPr>
      </p:pic>
      <p:pic>
        <p:nvPicPr>
          <p:cNvPr id="27" name="Audio 26">
            <a:extLst>
              <a:ext uri="{FF2B5EF4-FFF2-40B4-BE49-F238E27FC236}">
                <a16:creationId xmlns:a16="http://schemas.microsoft.com/office/drawing/2014/main" id="{1965747D-CC64-AB46-66E4-D63930E832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036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311"/>
    </mc:Choice>
    <mc:Fallback>
      <p:transition spd="slow" advTm="45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13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Freeform: Shape 15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66643F-96CD-4486-71CF-5E5E4C163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C6D32A-26FE-4CD1-B083-820519877E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FF9300"/>
                </a:solidFill>
              </a:rPr>
              <a:t>Performance Metrics</a:t>
            </a:r>
            <a:r>
              <a:rPr lang="en-US" sz="1800" dirty="0">
                <a:solidFill>
                  <a:srgbClr val="FF9300"/>
                </a:solidFill>
              </a:rPr>
              <a:t>:</a:t>
            </a:r>
          </a:p>
          <a:p>
            <a:r>
              <a:rPr lang="en-US" sz="1700" b="1" dirty="0"/>
              <a:t>Partition Coefficient (PC):</a:t>
            </a:r>
            <a:r>
              <a:rPr lang="en-US" sz="1700" dirty="0"/>
              <a:t> Increased with BAT+FCM (0.667 vs. 0.654 for FCM).</a:t>
            </a:r>
          </a:p>
          <a:p>
            <a:r>
              <a:rPr lang="en-US" sz="1700" b="1" dirty="0"/>
              <a:t>Classification Entropy (CE): </a:t>
            </a:r>
            <a:r>
              <a:rPr lang="en-US" sz="1700" dirty="0"/>
              <a:t>Decreased with BAT+FCM (0.865 vs. 0.892 for FCM).</a:t>
            </a:r>
          </a:p>
          <a:p>
            <a:r>
              <a:rPr lang="en-US" sz="1700" b="1" dirty="0"/>
              <a:t>Fuzzy Separation Index (S): </a:t>
            </a:r>
            <a:r>
              <a:rPr lang="en-US" sz="1700" dirty="0"/>
              <a:t>Smaller with BAT+FCM, indicating better clustering.</a:t>
            </a:r>
          </a:p>
          <a:p>
            <a:endParaRPr lang="en-US" sz="1700" dirty="0"/>
          </a:p>
        </p:txBody>
      </p:sp>
      <p:pic>
        <p:nvPicPr>
          <p:cNvPr id="7" name="Content Placeholder 6" descr="A close-up of a brain scan&#10;&#10;Description automatically generated">
            <a:extLst>
              <a:ext uri="{FF2B5EF4-FFF2-40B4-BE49-F238E27FC236}">
                <a16:creationId xmlns:a16="http://schemas.microsoft.com/office/drawing/2014/main" id="{4E0903E4-493E-9A25-C2C5-98EB974B80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4641218" y="1723644"/>
            <a:ext cx="7365235" cy="3701031"/>
          </a:xfrm>
          <a:prstGeom prst="rect">
            <a:avLst/>
          </a:prstGeom>
        </p:spPr>
      </p:pic>
      <p:pic>
        <p:nvPicPr>
          <p:cNvPr id="9" name="Audio 8">
            <a:extLst>
              <a:ext uri="{FF2B5EF4-FFF2-40B4-BE49-F238E27FC236}">
                <a16:creationId xmlns:a16="http://schemas.microsoft.com/office/drawing/2014/main" id="{CA42A62A-5133-B9B9-245C-CCAAEF7E5C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562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698"/>
    </mc:Choice>
    <mc:Fallback>
      <p:transition spd="slow" advTm="113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brain scan&#10;&#10;Description automatically generated">
            <a:extLst>
              <a:ext uri="{FF2B5EF4-FFF2-40B4-BE49-F238E27FC236}">
                <a16:creationId xmlns:a16="http://schemas.microsoft.com/office/drawing/2014/main" id="{7477919E-5E0B-E888-A69F-98860E220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4667" y="643466"/>
            <a:ext cx="9482666" cy="5571067"/>
          </a:xfrm>
          <a:prstGeom prst="rect">
            <a:avLst/>
          </a:prstGeom>
        </p:spPr>
      </p:pic>
      <p:pic>
        <p:nvPicPr>
          <p:cNvPr id="17" name="Audio 16">
            <a:extLst>
              <a:ext uri="{FF2B5EF4-FFF2-40B4-BE49-F238E27FC236}">
                <a16:creationId xmlns:a16="http://schemas.microsoft.com/office/drawing/2014/main" id="{8B538B83-9AE9-27F3-7A59-69A069D306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6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82"/>
    </mc:Choice>
    <mc:Fallback>
      <p:transition spd="slow" advTm="55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table with numbers and text&#10;&#10;Description automatically generated">
            <a:extLst>
              <a:ext uri="{FF2B5EF4-FFF2-40B4-BE49-F238E27FC236}">
                <a16:creationId xmlns:a16="http://schemas.microsoft.com/office/drawing/2014/main" id="{67676462-D79F-1CBD-4B73-0E398FFE4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44806" y="942763"/>
            <a:ext cx="9702388" cy="497247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90BBC1-F8F7-CD50-FFCE-7242723FD29A}"/>
              </a:ext>
            </a:extLst>
          </p:cNvPr>
          <p:cNvSpPr/>
          <p:nvPr/>
        </p:nvSpPr>
        <p:spPr>
          <a:xfrm>
            <a:off x="1452282" y="3209365"/>
            <a:ext cx="8462683" cy="5378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84C298-F839-93EB-D328-000D8FEF115F}"/>
              </a:ext>
            </a:extLst>
          </p:cNvPr>
          <p:cNvSpPr txBox="1"/>
          <p:nvPr/>
        </p:nvSpPr>
        <p:spPr>
          <a:xfrm>
            <a:off x="1317812" y="6013849"/>
            <a:ext cx="955637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9300"/>
                </a:solidFill>
              </a:rPr>
              <a:t>Suggestive of significant over-segmentation or inclusion of false positives in the tumor predictions.</a:t>
            </a:r>
          </a:p>
          <a:p>
            <a:pPr algn="ctr"/>
            <a:endParaRPr lang="en-US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F4092729-8B78-B06E-0C1C-3A1F8EE2CB52}"/>
                  </a:ext>
                </a:extLst>
              </p14:cNvPr>
              <p14:cNvContentPartPr/>
              <p14:nvPr/>
            </p14:nvContentPartPr>
            <p14:xfrm>
              <a:off x="607948" y="3432099"/>
              <a:ext cx="747000" cy="276912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F4092729-8B78-B06E-0C1C-3A1F8EE2CB5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71948" y="3396459"/>
                <a:ext cx="818640" cy="2840760"/>
              </a:xfrm>
              <a:prstGeom prst="rect">
                <a:avLst/>
              </a:prstGeom>
            </p:spPr>
          </p:pic>
        </mc:Fallback>
      </mc:AlternateContent>
      <p:pic>
        <p:nvPicPr>
          <p:cNvPr id="25" name="Audio 24">
            <a:extLst>
              <a:ext uri="{FF2B5EF4-FFF2-40B4-BE49-F238E27FC236}">
                <a16:creationId xmlns:a16="http://schemas.microsoft.com/office/drawing/2014/main" id="{D722F554-D305-74E8-4CCA-66558BFC96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86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211"/>
    </mc:Choice>
    <mc:Fallback>
      <p:transition spd="slow" advTm="78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EEA3E35-4ABA-2BE8-ECEE-A6AA4EB64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/>
              <a:t>LIMITATIONS</a:t>
            </a:r>
          </a:p>
        </p:txBody>
      </p:sp>
      <p:sp>
        <p:nvSpPr>
          <p:cNvPr id="44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1D6B417A-0F45-82D2-E546-EB2AB73512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1857570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6" name="Audio 45">
            <a:extLst>
              <a:ext uri="{FF2B5EF4-FFF2-40B4-BE49-F238E27FC236}">
                <a16:creationId xmlns:a16="http://schemas.microsoft.com/office/drawing/2014/main" id="{E97C7E3C-9607-F111-8652-3A15641397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21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846"/>
    </mc:Choice>
    <mc:Fallback>
      <p:transition spd="slow" advTm="110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D44C2-A675-FA15-32DA-5203EE3C5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b="1"/>
              <a:t>CONCLUSIONS</a:t>
            </a:r>
          </a:p>
        </p:txBody>
      </p:sp>
      <p:sp>
        <p:nvSpPr>
          <p:cNvPr id="3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Scan of a human brain in a neurology clinic">
            <a:extLst>
              <a:ext uri="{FF2B5EF4-FFF2-40B4-BE49-F238E27FC236}">
                <a16:creationId xmlns:a16="http://schemas.microsoft.com/office/drawing/2014/main" id="{639C4289-C4DD-07B9-ADCE-B0BEDF7FFE8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923" r="1392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992B3D3-B5FC-0BF8-236B-B5B1D20173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040621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7" name="Audio 46">
            <a:extLst>
              <a:ext uri="{FF2B5EF4-FFF2-40B4-BE49-F238E27FC236}">
                <a16:creationId xmlns:a16="http://schemas.microsoft.com/office/drawing/2014/main" id="{49A39EE2-F68E-D4B1-A118-ED9A638639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968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42"/>
    </mc:Choice>
    <mc:Fallback>
      <p:transition spd="slow" advTm="94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2EDD7-ECA8-39C3-1E25-4C5AEAD4C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</a:rPr>
              <a:t>INTRODUCTION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919F99B-0974-0900-C34D-7DE15C833D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747516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8" name="Audio 47">
            <a:extLst>
              <a:ext uri="{FF2B5EF4-FFF2-40B4-BE49-F238E27FC236}">
                <a16:creationId xmlns:a16="http://schemas.microsoft.com/office/drawing/2014/main" id="{148FCD72-B7DB-FBF6-0FA3-4AA834BF3E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055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621"/>
    </mc:Choice>
    <mc:Fallback>
      <p:transition spd="slow" advTm="136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50BB8-4638-D1E8-5693-A6C46189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51504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000" b="1" dirty="0"/>
              <a:t>PROJECT IDEA</a:t>
            </a:r>
          </a:p>
        </p:txBody>
      </p:sp>
      <p:sp>
        <p:nvSpPr>
          <p:cNvPr id="3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F5FA5-5BCC-B3B4-EF63-22E149BCA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276" y="2989005"/>
            <a:ext cx="4516406" cy="38211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Implement and evaluate a </a:t>
            </a:r>
            <a:r>
              <a:rPr lang="en-US" i="1" dirty="0"/>
              <a:t>hybrid segmentation algorithm</a:t>
            </a:r>
            <a:r>
              <a:rPr lang="en-US" dirty="0"/>
              <a:t> combining </a:t>
            </a:r>
            <a:r>
              <a:rPr lang="en-US" u="sng" dirty="0"/>
              <a:t>fuzzy C-means</a:t>
            </a:r>
            <a:r>
              <a:rPr lang="en-US" dirty="0"/>
              <a:t> and a </a:t>
            </a:r>
            <a:r>
              <a:rPr lang="en-US" u="sng" dirty="0"/>
              <a:t>modified bat algorithm</a:t>
            </a:r>
            <a:r>
              <a:rPr lang="en-US" dirty="0"/>
              <a:t> on MR imaging to identify vestibular schwannomas.</a:t>
            </a:r>
          </a:p>
        </p:txBody>
      </p:sp>
      <p:pic>
        <p:nvPicPr>
          <p:cNvPr id="13" name="Picture 12" descr="Light bulb on yellow background with sketched light beams and cord">
            <a:extLst>
              <a:ext uri="{FF2B5EF4-FFF2-40B4-BE49-F238E27FC236}">
                <a16:creationId xmlns:a16="http://schemas.microsoft.com/office/drawing/2014/main" id="{4CD66A85-4749-E641-DA10-12210469F6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31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44" name="Audio 43">
            <a:extLst>
              <a:ext uri="{FF2B5EF4-FFF2-40B4-BE49-F238E27FC236}">
                <a16:creationId xmlns:a16="http://schemas.microsoft.com/office/drawing/2014/main" id="{ACD68A32-C512-9B1E-8ECF-E29F209746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616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68"/>
    </mc:Choice>
    <mc:Fallback>
      <p:transition spd="slow" advTm="25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document&#10;&#10;Description automatically generated">
            <a:extLst>
              <a:ext uri="{FF2B5EF4-FFF2-40B4-BE49-F238E27FC236}">
                <a16:creationId xmlns:a16="http://schemas.microsoft.com/office/drawing/2014/main" id="{5DC2A729-0E8B-29B5-20F4-1511A4D39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43467" y="825416"/>
            <a:ext cx="10905066" cy="5207166"/>
          </a:xfrm>
          <a:prstGeom prst="rect">
            <a:avLst/>
          </a:prstGeom>
        </p:spPr>
      </p:pic>
      <p:pic>
        <p:nvPicPr>
          <p:cNvPr id="4" name="Audio 3">
            <a:extLst>
              <a:ext uri="{FF2B5EF4-FFF2-40B4-BE49-F238E27FC236}">
                <a16:creationId xmlns:a16="http://schemas.microsoft.com/office/drawing/2014/main" id="{962EC496-3A99-50AF-6ABE-CDCD2994FA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29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579"/>
    </mc:Choice>
    <mc:Fallback xmlns="">
      <p:transition spd="slow" advTm="55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5BA7BF-6A64-4FE2-2F4D-AD75B35FF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sz="3700" b="1">
                <a:solidFill>
                  <a:srgbClr val="FFFFFF"/>
                </a:solidFill>
              </a:rPr>
              <a:t>PROBLEM STATEMENT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1BD19-E77D-2673-D3AC-769379EE3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Fuzzy C-Means (FCM) is widely used but has drawbacks: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Sensitivity to noise.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Dependence on initial parameters.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Tendency to converge to local minima.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Objectives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Combine FCM with a Modified Bat Algorithm (MFBAFCM) to address these limitations.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Improve segmentation metrics such as cluster compactness and separation.</a:t>
            </a:r>
          </a:p>
          <a:p>
            <a:endParaRPr lang="en-US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1C08D680-0E65-DA4F-AA06-6791B0F4B0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36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49"/>
    </mc:Choice>
    <mc:Fallback xmlns="">
      <p:transition spd="slow" advTm="32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71C52-E236-4162-F816-1370E88E9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METHODOLOGY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9B8B9E0-09E1-D3EA-F4A0-B17D591A51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11058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0" name="Audio 9">
            <a:extLst>
              <a:ext uri="{FF2B5EF4-FFF2-40B4-BE49-F238E27FC236}">
                <a16:creationId xmlns:a16="http://schemas.microsoft.com/office/drawing/2014/main" id="{44CC2779-5301-295A-FDDE-DA20B43C4C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5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996"/>
    </mc:Choice>
    <mc:Fallback xmlns="">
      <p:transition spd="slow" advTm="57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3EE71-F75E-6F1B-9B01-9AD88CEEF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76" y="2767106"/>
            <a:ext cx="361321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z="3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 1: </a:t>
            </a:r>
            <a:br>
              <a:rPr lang="en-US" sz="3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Fuzzy C-Means (FCM) algorithm</a:t>
            </a:r>
            <a:b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math problem&#10;&#10;Description automatically generated">
            <a:extLst>
              <a:ext uri="{FF2B5EF4-FFF2-40B4-BE49-F238E27FC236}">
                <a16:creationId xmlns:a16="http://schemas.microsoft.com/office/drawing/2014/main" id="{7CC9ECE0-F833-90B7-BAB6-E56AD357C9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8626" y="467208"/>
            <a:ext cx="5953351" cy="5923584"/>
          </a:xfrm>
          <a:prstGeom prst="rect">
            <a:avLst/>
          </a:prstGeom>
        </p:spPr>
      </p:pic>
      <p:pic>
        <p:nvPicPr>
          <p:cNvPr id="9" name="Audio 8">
            <a:extLst>
              <a:ext uri="{FF2B5EF4-FFF2-40B4-BE49-F238E27FC236}">
                <a16:creationId xmlns:a16="http://schemas.microsoft.com/office/drawing/2014/main" id="{E210EA36-40B5-010C-500F-537E93097B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1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566"/>
    </mc:Choice>
    <mc:Fallback xmlns="">
      <p:transition spd="slow" advTm="55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6FB25C-739C-457C-4F3C-831DB346A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6F3114F-30C0-2E4F-A7E1-6BC272361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CDA483-AE4F-E95B-B8B1-A4BEC01D5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632B41-CE57-FEA0-2DEC-A102EBDB3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A8062-82D5-730A-F1AE-CF42F5E2C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447B164-7AF5-A73C-6586-1A6916C0D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8811B-ABA4-6E85-6C21-0B803C92A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06" y="2699581"/>
            <a:ext cx="3294617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z="3600" b="1" dirty="0"/>
              <a:t>STEP 2: </a:t>
            </a:r>
            <a:br>
              <a:rPr lang="en-US" sz="3600" b="1" dirty="0"/>
            </a:br>
            <a:r>
              <a:rPr lang="en-US" sz="3600" b="1" dirty="0"/>
              <a:t>Bat Algorithm (BA)</a:t>
            </a:r>
            <a:br>
              <a:rPr lang="en-US" sz="1400" dirty="0"/>
            </a:br>
            <a:b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math problem&#10;&#10;Description automatically generated">
            <a:extLst>
              <a:ext uri="{FF2B5EF4-FFF2-40B4-BE49-F238E27FC236}">
                <a16:creationId xmlns:a16="http://schemas.microsoft.com/office/drawing/2014/main" id="{C2BA1990-AF9A-CA1C-7CF6-5D53116956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4460" y="529609"/>
            <a:ext cx="7213600" cy="5816600"/>
          </a:xfrm>
          <a:prstGeom prst="rect">
            <a:avLst/>
          </a:prstGeom>
        </p:spPr>
      </p:pic>
      <p:pic>
        <p:nvPicPr>
          <p:cNvPr id="27" name="Audio 26">
            <a:extLst>
              <a:ext uri="{FF2B5EF4-FFF2-40B4-BE49-F238E27FC236}">
                <a16:creationId xmlns:a16="http://schemas.microsoft.com/office/drawing/2014/main" id="{09FCCBE2-6FEA-738B-7928-4F701C3EA6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330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128"/>
    </mc:Choice>
    <mc:Fallback xmlns="">
      <p:transition spd="slow" advTm="84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7EA3F2-3F62-22C8-E198-4ED02E9BA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8336BEC-49AF-7186-C02B-7B07A029B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AB9479A-CCE2-421D-16D3-8E4CB2C2F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DB82B1-3615-1413-F206-B4EF5B666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9FDEF8-6B5D-F51D-9758-1CBB6434B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C873E72-FF7C-B931-C5E6-851AB46F3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DA0E-F309-9FCF-C01E-D292530C3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06" y="2699581"/>
            <a:ext cx="3294617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z="3600" b="1" dirty="0"/>
              <a:t>STEP 2: </a:t>
            </a:r>
            <a:br>
              <a:rPr lang="en-US" sz="3600" b="1" dirty="0"/>
            </a:br>
            <a:r>
              <a:rPr lang="en-US" sz="3600" b="1" dirty="0"/>
              <a:t>Bat Algorithm (BA)</a:t>
            </a:r>
            <a:br>
              <a:rPr lang="en-US" sz="1400" dirty="0"/>
            </a:br>
            <a:b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math problem&#10;&#10;Description automatically generated">
            <a:extLst>
              <a:ext uri="{FF2B5EF4-FFF2-40B4-BE49-F238E27FC236}">
                <a16:creationId xmlns:a16="http://schemas.microsoft.com/office/drawing/2014/main" id="{5D87888C-4D06-FA68-65BB-69190055B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1043" y="1269785"/>
            <a:ext cx="7302500" cy="4318000"/>
          </a:xfrm>
          <a:prstGeom prst="rect">
            <a:avLst/>
          </a:prstGeom>
        </p:spPr>
      </p:pic>
      <p:pic>
        <p:nvPicPr>
          <p:cNvPr id="24" name="Audio 23">
            <a:extLst>
              <a:ext uri="{FF2B5EF4-FFF2-40B4-BE49-F238E27FC236}">
                <a16:creationId xmlns:a16="http://schemas.microsoft.com/office/drawing/2014/main" id="{0E5A4CA6-C38B-3E3F-CF9E-16956B0ED4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3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29"/>
    </mc:Choice>
    <mc:Fallback xmlns="">
      <p:transition spd="slow" advTm="44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4477</TotalTime>
  <Words>594</Words>
  <Application>Microsoft Macintosh PowerPoint</Application>
  <PresentationFormat>Widescreen</PresentationFormat>
  <Paragraphs>92</Paragraphs>
  <Slides>17</Slides>
  <Notes>10</Notes>
  <HiddenSlides>0</HiddenSlides>
  <MMClips>17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source-serif-pro</vt:lpstr>
      <vt:lpstr>Times New Roman</vt:lpstr>
      <vt:lpstr>Office Theme</vt:lpstr>
      <vt:lpstr>PowerPoint Presentation</vt:lpstr>
      <vt:lpstr>INTRODUCTION</vt:lpstr>
      <vt:lpstr>PROJECT IDEA</vt:lpstr>
      <vt:lpstr>PowerPoint Presentation</vt:lpstr>
      <vt:lpstr>PROBLEM STATEMENT</vt:lpstr>
      <vt:lpstr>METHODOLOGY</vt:lpstr>
      <vt:lpstr>STEP 1:  Fuzzy C-Means (FCM) algorithm </vt:lpstr>
      <vt:lpstr>STEP 2:  Bat Algorithm (BA)  </vt:lpstr>
      <vt:lpstr>STEP 2:  Bat Algorithm (BA)  </vt:lpstr>
      <vt:lpstr>STEP 3:  Hybrid Algorithm (MFBAFCM)  </vt:lpstr>
      <vt:lpstr>IMPLEMENTATION</vt:lpstr>
      <vt:lpstr>PowerPoint Presentation</vt:lpstr>
      <vt:lpstr>RESULTS</vt:lpstr>
      <vt:lpstr>PowerPoint Presentation</vt:lpstr>
      <vt:lpstr>PowerPoint Presentation</vt:lpstr>
      <vt:lpstr>LIMITATIONS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Heather Grimaudo</dc:creator>
  <cp:lastModifiedBy>Heather Grimaudo</cp:lastModifiedBy>
  <cp:revision>65</cp:revision>
  <dcterms:created xsi:type="dcterms:W3CDTF">2023-11-14T11:46:37Z</dcterms:created>
  <dcterms:modified xsi:type="dcterms:W3CDTF">2024-12-09T01:15:41Z</dcterms:modified>
</cp:coreProperties>
</file>

<file path=docProps/thumbnail.jpeg>
</file>